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314" r:id="rId3"/>
    <p:sldId id="324" r:id="rId4"/>
    <p:sldId id="318" r:id="rId5"/>
    <p:sldId id="329" r:id="rId6"/>
    <p:sldId id="326" r:id="rId7"/>
    <p:sldId id="321" r:id="rId8"/>
    <p:sldId id="322" r:id="rId9"/>
    <p:sldId id="325" r:id="rId10"/>
    <p:sldId id="323" r:id="rId11"/>
    <p:sldId id="319" r:id="rId12"/>
    <p:sldId id="320" r:id="rId13"/>
    <p:sldId id="328" r:id="rId14"/>
    <p:sldId id="332" r:id="rId15"/>
    <p:sldId id="33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B084"/>
    <a:srgbClr val="A9D08E"/>
    <a:srgbClr val="FFE699"/>
    <a:srgbClr val="FFD966"/>
    <a:srgbClr val="4472C4"/>
    <a:srgbClr val="548235"/>
    <a:srgbClr val="FEFFFF"/>
    <a:srgbClr val="2F75B5"/>
    <a:srgbClr val="EBEBEB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22" autoAdjust="0"/>
    <p:restoredTop sz="45176" autoAdjust="0"/>
  </p:normalViewPr>
  <p:slideViewPr>
    <p:cSldViewPr snapToGrid="0">
      <p:cViewPr varScale="1">
        <p:scale>
          <a:sx n="114" d="100"/>
          <a:sy n="114" d="100"/>
        </p:scale>
        <p:origin x="76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024B6B-4FBB-480A-89BE-C7CE7972F61E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EE0A6A-BE53-42A0-96B6-0225A93AD8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751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9201FD-7A17-4533-A44B-AEAE2E1BD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0DB22BD-51A5-45F1-A4BB-C7DEB80493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C87141-E704-47F8-8102-296B9012D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6BF8C-94D5-48E4-8A1B-C6276DDD3102}" type="datetime1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FBA804-D716-4591-81EE-085C18E69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1203F2-A962-4C2D-91C7-77801E266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36B7-47A7-487E-A68C-29233A9F78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163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EA12EA-BBA3-451E-B526-0F6EA9077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74DA31F-F795-4A17-805A-3FDA3AAE14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A95736-DC88-4F56-9DB7-0207623CB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75C73-EF77-4BEA-899E-DB086299817C}" type="datetime1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3B302A-85BF-43C4-9EE9-48CB86974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7F5B6A-00CC-4F87-8D0E-5F90787C4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36B7-47A7-487E-A68C-29233A9F78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734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3449E0B-7FF6-4FEE-B30E-9D07F604C1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494419-9434-4AA0-98C5-FC025CBF2F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75D9B1-762D-4C35-A4A6-FFB60253F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6A2D4-ACD3-4663-8F94-D57ADDEF7D06}" type="datetime1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1EF9A3-39EF-4FE7-B38D-91A32845F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E3ABF6-7CC8-4E81-9B5C-B1F0A6E0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36B7-47A7-487E-A68C-29233A9F78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391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3D268DC-E0CE-4DAB-8A0B-D709BED3D8E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65DAFF"/>
              </a:gs>
              <a:gs pos="0">
                <a:srgbClr val="3FAD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화살이(가) 표시된 사진&#10;&#10;자동 생성된 설명">
            <a:extLst>
              <a:ext uri="{FF2B5EF4-FFF2-40B4-BE49-F238E27FC236}">
                <a16:creationId xmlns:a16="http://schemas.microsoft.com/office/drawing/2014/main" id="{91B2D00C-66A8-46DB-8F26-86EE324F7C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5" r="34676" b="52737"/>
          <a:stretch/>
        </p:blipFill>
        <p:spPr>
          <a:xfrm>
            <a:off x="0" y="147484"/>
            <a:ext cx="12192000" cy="671051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FC4F764-E8CC-43FE-950A-7C3CE8227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CBB0E9-8276-48B7-83A8-3AC74488C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EA9D9F-E2B4-464D-97AE-F6E75A346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79AB4-C730-4BF8-B0D4-0E47395455CA}" type="datetime1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0F4B57-F684-48C7-900C-F9873293B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C80D22-03A4-4748-9505-0E3293D1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3175"/>
            <a:ext cx="2743200" cy="365125"/>
          </a:xfrm>
        </p:spPr>
        <p:txBody>
          <a:bodyPr/>
          <a:lstStyle/>
          <a:p>
            <a:fld id="{365736B7-47A7-487E-A68C-29233A9F78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401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53D7B0-DDCB-45F7-8768-C5FAA018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E40BF2-D1B2-44D4-8DE6-2C6DDBEE6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1B10E2-A98E-4BDC-A8B5-EF2FC0A56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2CC8-EFF9-4027-B75C-EA47DEC0EDE5}" type="datetime1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46EF89-2B1C-432F-B8C8-2BBACD93E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8E565A-74B1-4BB8-9A18-399E8CE8C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36B7-47A7-487E-A68C-29233A9F78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256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29E9B3-846A-425A-B398-8F4D71DCC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FBA10C-C26D-4081-8E93-90F7776670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42C32E-22A1-4DE5-8D51-1D6B5CADD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EA369A-A366-4F25-938B-29EFB2F5B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B0457-37B9-4820-8799-EC4F1CCB076A}" type="datetime1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6FCA5E-8E42-44CD-82CF-831E1B45C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743CB1-0802-464A-B20C-F548138CF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36B7-47A7-487E-A68C-29233A9F78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542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7B0868-1929-4E44-A584-90D085C65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664003-56BC-4A59-A961-701391083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13A1AD-D2B9-41CC-A81D-6E8E08412A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50172DD-4AE6-4532-9BFA-A0C0A469C7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F091D95-0620-40AC-A996-982E49E757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2172BF-8759-4B92-8105-BE1142301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D769C-D72C-4A8B-94A6-6A5CDB484807}" type="datetime1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03B0A59-310B-46DC-9B53-65C0CA28F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CEFC319-FB35-473C-BE6E-18D9F45A8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36B7-47A7-487E-A68C-29233A9F78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865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D92474-18B9-48D1-A380-0F43E4258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615F76E-62E8-4727-B5D1-FA586FA2D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6140B-2E51-442E-B740-0DBC6F11D293}" type="datetime1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A1E1B1-263A-4C12-B456-B4A583AD6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558480-97A2-43D6-8F51-D0E082CF5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36B7-47A7-487E-A68C-29233A9F78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841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B0E73A-FDC5-471F-BF3A-B045C5959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610BB-FAB5-4603-BF02-4F9E85CD7C15}" type="datetime1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9E430C2-EDED-46EA-9C70-08CD5D0E5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D2D083-6889-43D7-A9FA-6D68C4D84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36B7-47A7-487E-A68C-29233A9F78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915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AEBE4D-E2BB-4122-8606-F6C26EFDE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98AE48-6215-4216-B2D2-857B1DF40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AE9A33-C60C-4B6D-86F0-4343B297BD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54069A-26D4-4739-BF4A-22ADEA405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D017F-B741-4FF2-9F7B-1855B0F9D571}" type="datetime1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5A055C-A5FF-4BE9-B3E9-C212D83C3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5FF9C4-A9CC-47CF-A652-AFC2DF4F4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36B7-47A7-487E-A68C-29233A9F78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087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76581C-20AA-4FD0-881D-56025867C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1C2CA69-0832-4A57-A21D-7F349AACA7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B03222-DF7B-4ADB-8C88-D2F50C300B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DB53CF-B7A3-4C51-A10C-901A26266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93B84-C9A6-479B-A1CA-5700F128156B}" type="datetime1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38C90D-A508-4E0C-8ACD-153AA665B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EFC8BB-56C7-4F0C-BB20-47CF940E4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36B7-47A7-487E-A68C-29233A9F78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091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247FB64-97A7-4BE1-BE88-0C2E01543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53B8FD-813D-49B2-8D13-BD1A44DFB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C1A33D-BF9A-4663-944A-65882ABF14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EAC52-0306-4637-8FFA-85ED625F39B4}" type="datetime1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43CECB-ABD6-4892-AA74-8DD855917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5CF7EC-F6B3-4812-802C-1A6E2619F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70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tx1"/>
                </a:solidFill>
              </a:defRPr>
            </a:lvl1pPr>
          </a:lstStyle>
          <a:p>
            <a:fld id="{365736B7-47A7-487E-A68C-29233A9F78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618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87ABDC5-9E5D-4023-8197-627ADBF0226B}"/>
              </a:ext>
            </a:extLst>
          </p:cNvPr>
          <p:cNvSpPr/>
          <p:nvPr/>
        </p:nvSpPr>
        <p:spPr>
          <a:xfrm>
            <a:off x="-6" y="3734699"/>
            <a:ext cx="12192006" cy="3156857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8039FC4-63EC-4D73-BA0E-9B213EAB5A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2" t="40385" r="19372"/>
          <a:stretch/>
        </p:blipFill>
        <p:spPr>
          <a:xfrm>
            <a:off x="-6" y="0"/>
            <a:ext cx="12192005" cy="4610833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139CB21D-43FF-46C3-92BC-4EC5B8650754}"/>
              </a:ext>
            </a:extLst>
          </p:cNvPr>
          <p:cNvSpPr/>
          <p:nvPr/>
        </p:nvSpPr>
        <p:spPr>
          <a:xfrm>
            <a:off x="3395995" y="1196270"/>
            <a:ext cx="5400000" cy="540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6" name="그래픽 665" descr="사용자">
            <a:extLst>
              <a:ext uri="{FF2B5EF4-FFF2-40B4-BE49-F238E27FC236}">
                <a16:creationId xmlns:a16="http://schemas.microsoft.com/office/drawing/2014/main" id="{6AAA6E35-593C-4072-8B05-FA42386B9F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5779606"/>
            <a:ext cx="360000" cy="360000"/>
          </a:xfrm>
          <a:prstGeom prst="rect">
            <a:avLst/>
          </a:prstGeom>
        </p:spPr>
      </p:pic>
      <p:sp>
        <p:nvSpPr>
          <p:cNvPr id="668" name="TextBox 667">
            <a:extLst>
              <a:ext uri="{FF2B5EF4-FFF2-40B4-BE49-F238E27FC236}">
                <a16:creationId xmlns:a16="http://schemas.microsoft.com/office/drawing/2014/main" id="{004F16FC-3874-48E0-B05C-AB166CF63B22}"/>
              </a:ext>
            </a:extLst>
          </p:cNvPr>
          <p:cNvSpPr txBox="1"/>
          <p:nvPr/>
        </p:nvSpPr>
        <p:spPr>
          <a:xfrm>
            <a:off x="356577" y="5837317"/>
            <a:ext cx="180571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2016184027 </a:t>
            </a:r>
            <a:r>
              <a:rPr lang="ko-KR" altLang="en-US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원휘재</a:t>
            </a:r>
            <a:endParaRPr lang="ko-KR" altLang="en-US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74" name="TextBox 673">
            <a:extLst>
              <a:ext uri="{FF2B5EF4-FFF2-40B4-BE49-F238E27FC236}">
                <a16:creationId xmlns:a16="http://schemas.microsoft.com/office/drawing/2014/main" id="{BA757BFF-4446-4B8A-B6A5-074C056C9B43}"/>
              </a:ext>
            </a:extLst>
          </p:cNvPr>
          <p:cNvSpPr txBox="1"/>
          <p:nvPr/>
        </p:nvSpPr>
        <p:spPr>
          <a:xfrm>
            <a:off x="10340398" y="6116827"/>
            <a:ext cx="185160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지도교수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</a:t>
            </a:r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정내훈</a:t>
            </a:r>
            <a:endParaRPr lang="ko-KR" altLang="en-US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75" name="TextBox 674">
            <a:extLst>
              <a:ext uri="{FF2B5EF4-FFF2-40B4-BE49-F238E27FC236}">
                <a16:creationId xmlns:a16="http://schemas.microsoft.com/office/drawing/2014/main" id="{D0230834-D76B-4E6D-BBD7-FFD22EB7E4FF}"/>
              </a:ext>
            </a:extLst>
          </p:cNvPr>
          <p:cNvSpPr txBox="1"/>
          <p:nvPr/>
        </p:nvSpPr>
        <p:spPr>
          <a:xfrm>
            <a:off x="3047990" y="4485567"/>
            <a:ext cx="6096010" cy="369332"/>
          </a:xfrm>
          <a:prstGeom prst="rect">
            <a:avLst/>
          </a:prstGeom>
          <a:solidFill>
            <a:srgbClr val="65DA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벨레스</a:t>
            </a:r>
            <a:endParaRPr lang="ko-KR" altLang="en-US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096C1B9-89B9-4AF4-96AB-59A8EA0A6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36B7-47A7-487E-A68C-29233A9F7857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4F902E-CB83-41F8-9091-D8FB54759F17}"/>
              </a:ext>
            </a:extLst>
          </p:cNvPr>
          <p:cNvSpPr/>
          <p:nvPr/>
        </p:nvSpPr>
        <p:spPr>
          <a:xfrm>
            <a:off x="1863749" y="2519852"/>
            <a:ext cx="8464492" cy="2429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0" b="1" dirty="0">
                <a:solidFill>
                  <a:sysClr val="windowText" lastClr="000000"/>
                </a:solidFill>
              </a:rPr>
              <a:t>Veles</a:t>
            </a:r>
            <a:endParaRPr lang="ko-KR" altLang="en-US" sz="8000" b="1" dirty="0">
              <a:solidFill>
                <a:sysClr val="windowText" lastClr="000000"/>
              </a:solidFill>
            </a:endParaRPr>
          </a:p>
        </p:txBody>
      </p:sp>
      <p:pic>
        <p:nvPicPr>
          <p:cNvPr id="15" name="그래픽 14" descr="사용자">
            <a:extLst>
              <a:ext uri="{FF2B5EF4-FFF2-40B4-BE49-F238E27FC236}">
                <a16:creationId xmlns:a16="http://schemas.microsoft.com/office/drawing/2014/main" id="{6892B21A-CD54-4F92-965D-A43CC9B38D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172027"/>
            <a:ext cx="360000" cy="36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3689E5-996D-4889-B500-98082E0BB6DB}"/>
              </a:ext>
            </a:extLst>
          </p:cNvPr>
          <p:cNvSpPr txBox="1"/>
          <p:nvPr/>
        </p:nvSpPr>
        <p:spPr>
          <a:xfrm>
            <a:off x="356577" y="6229738"/>
            <a:ext cx="169813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2016184036 </a:t>
            </a:r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진재혁</a:t>
            </a:r>
          </a:p>
        </p:txBody>
      </p:sp>
      <p:pic>
        <p:nvPicPr>
          <p:cNvPr id="17" name="그래픽 16" descr="사용자">
            <a:extLst>
              <a:ext uri="{FF2B5EF4-FFF2-40B4-BE49-F238E27FC236}">
                <a16:creationId xmlns:a16="http://schemas.microsoft.com/office/drawing/2014/main" id="{89B5B7D7-5D49-4A9D-9930-3D5FE99CC7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589738"/>
            <a:ext cx="360000" cy="36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6C8DBD1-F9A0-4E21-AD4E-56D8A6F1DB76}"/>
              </a:ext>
            </a:extLst>
          </p:cNvPr>
          <p:cNvSpPr txBox="1"/>
          <p:nvPr/>
        </p:nvSpPr>
        <p:spPr>
          <a:xfrm>
            <a:off x="356577" y="6647449"/>
            <a:ext cx="180571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2016180040 </a:t>
            </a:r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주형탁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77B868E-B2C9-4DE0-AF27-419D1B5D806A}"/>
              </a:ext>
            </a:extLst>
          </p:cNvPr>
          <p:cNvSpPr/>
          <p:nvPr/>
        </p:nvSpPr>
        <p:spPr>
          <a:xfrm>
            <a:off x="11143511" y="6393826"/>
            <a:ext cx="760466" cy="4641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337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C2CAFE3-4EA8-42A6-AE22-BCEF773B4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341" y="1825214"/>
            <a:ext cx="6834304" cy="3851253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F3C7C02D-4584-4AE0-B190-F07B650B75E8}"/>
              </a:ext>
            </a:extLst>
          </p:cNvPr>
          <p:cNvSpPr txBox="1"/>
          <p:nvPr/>
        </p:nvSpPr>
        <p:spPr>
          <a:xfrm>
            <a:off x="188969" y="66463"/>
            <a:ext cx="2177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j-lt"/>
                <a:ea typeface="넥슨Lv2고딕 Bold" panose="00000800000000000000" pitchFamily="2" charset="-127"/>
              </a:rPr>
              <a:t>4.</a:t>
            </a:r>
            <a:r>
              <a:rPr lang="ko-KR" altLang="en-US" sz="2800" b="1" dirty="0">
                <a:latin typeface="+mj-lt"/>
                <a:ea typeface="넥슨Lv2고딕 Bold" panose="00000800000000000000" pitchFamily="2" charset="-127"/>
              </a:rPr>
              <a:t> 개발 내용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F5AC48-76EF-4989-9EC5-448684FF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36B7-47A7-487E-A68C-29233A9F7857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EBDA77-60BF-4A6E-9DD7-2AFB20488DE4}"/>
              </a:ext>
            </a:extLst>
          </p:cNvPr>
          <p:cNvSpPr txBox="1"/>
          <p:nvPr/>
        </p:nvSpPr>
        <p:spPr>
          <a:xfrm>
            <a:off x="1070434" y="782460"/>
            <a:ext cx="1744762" cy="369332"/>
          </a:xfrm>
          <a:prstGeom prst="rect">
            <a:avLst/>
          </a:prstGeom>
          <a:solidFill>
            <a:srgbClr val="65DA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 구성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2F7808-BAF1-41DF-B4CC-898C276ABC33}"/>
              </a:ext>
            </a:extLst>
          </p:cNvPr>
          <p:cNvSpPr/>
          <p:nvPr/>
        </p:nvSpPr>
        <p:spPr>
          <a:xfrm>
            <a:off x="6736359" y="2094392"/>
            <a:ext cx="1033010" cy="2844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ea typeface="메이플스토리" panose="02000300000000000000" pitchFamily="2" charset="-127"/>
              </a:rPr>
              <a:t>시작지점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F29D3E2-5676-4CED-B651-61561FF9FAB5}"/>
              </a:ext>
            </a:extLst>
          </p:cNvPr>
          <p:cNvSpPr/>
          <p:nvPr/>
        </p:nvSpPr>
        <p:spPr>
          <a:xfrm>
            <a:off x="1260049" y="6091548"/>
            <a:ext cx="9502889" cy="5542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ea typeface="메이플스토리" panose="02000300000000000000" pitchFamily="2" charset="-127"/>
              </a:rPr>
              <a:t>몬스터를 잡고 방을 클리어하여 보스를 격파</a:t>
            </a:r>
            <a:r>
              <a:rPr lang="en-US" altLang="ko-KR" sz="2400" dirty="0">
                <a:solidFill>
                  <a:schemeClr val="tx1"/>
                </a:solidFill>
                <a:ea typeface="메이플스토리" panose="02000300000000000000" pitchFamily="2" charset="-127"/>
              </a:rPr>
              <a:t>!</a:t>
            </a:r>
            <a:endParaRPr lang="ko-KR" altLang="en-US" sz="2400" dirty="0">
              <a:solidFill>
                <a:schemeClr val="tx1"/>
              </a:solidFill>
              <a:ea typeface="메이플스토리" panose="02000300000000000000" pitchFamily="2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3D0C7DA-67FF-41C9-AAE9-D4253F4620FA}"/>
              </a:ext>
            </a:extLst>
          </p:cNvPr>
          <p:cNvSpPr/>
          <p:nvPr/>
        </p:nvSpPr>
        <p:spPr>
          <a:xfrm>
            <a:off x="7088697" y="2441196"/>
            <a:ext cx="285226" cy="284496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96BEE9-E7B1-4A0A-AB86-C68FA80CAE56}"/>
              </a:ext>
            </a:extLst>
          </p:cNvPr>
          <p:cNvSpPr/>
          <p:nvPr/>
        </p:nvSpPr>
        <p:spPr>
          <a:xfrm>
            <a:off x="5494788" y="3941368"/>
            <a:ext cx="833071" cy="2844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ea typeface="메이플스토리" panose="02000300000000000000" pitchFamily="2" charset="-127"/>
              </a:rPr>
              <a:t>보스방</a:t>
            </a:r>
            <a:endParaRPr lang="ko-KR" altLang="en-US" sz="1600" dirty="0">
              <a:solidFill>
                <a:schemeClr val="tx1"/>
              </a:solidFill>
              <a:ea typeface="메이플스토리" panose="02000300000000000000" pitchFamily="2" charset="-127"/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68C842F4-39FA-4949-85B3-C7F88122A0B7}"/>
              </a:ext>
            </a:extLst>
          </p:cNvPr>
          <p:cNvSpPr/>
          <p:nvPr/>
        </p:nvSpPr>
        <p:spPr>
          <a:xfrm>
            <a:off x="7500748" y="3429000"/>
            <a:ext cx="377504" cy="673217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E66D591-6589-4789-9244-DF77E1DB56BA}"/>
              </a:ext>
            </a:extLst>
          </p:cNvPr>
          <p:cNvSpPr/>
          <p:nvPr/>
        </p:nvSpPr>
        <p:spPr>
          <a:xfrm>
            <a:off x="8000301" y="695424"/>
            <a:ext cx="1510019" cy="2844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ea typeface="메이플스토리" panose="02000300000000000000" pitchFamily="2" charset="-127"/>
              </a:rPr>
              <a:t>이동 경로</a:t>
            </a:r>
            <a:endParaRPr lang="ko-KR" altLang="en-US" sz="1600" dirty="0">
              <a:solidFill>
                <a:schemeClr val="tx1"/>
              </a:solidFill>
              <a:ea typeface="메이플스토리" panose="02000300000000000000" pitchFamily="2" charset="-127"/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4D22E3A0-A4B7-40CC-9E97-BB979BDFFC1E}"/>
              </a:ext>
            </a:extLst>
          </p:cNvPr>
          <p:cNvSpPr/>
          <p:nvPr/>
        </p:nvSpPr>
        <p:spPr>
          <a:xfrm rot="5400000">
            <a:off x="5656506" y="5547399"/>
            <a:ext cx="377504" cy="673217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A0D43F70-EB87-4C33-9F8F-D4BCC6B14A4A}"/>
              </a:ext>
            </a:extLst>
          </p:cNvPr>
          <p:cNvSpPr/>
          <p:nvPr/>
        </p:nvSpPr>
        <p:spPr>
          <a:xfrm rot="10800000">
            <a:off x="4313749" y="3115371"/>
            <a:ext cx="377504" cy="673217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9F366FB4-9B49-4A90-9CBA-9A8291DBB49F}"/>
              </a:ext>
            </a:extLst>
          </p:cNvPr>
          <p:cNvSpPr/>
          <p:nvPr/>
        </p:nvSpPr>
        <p:spPr>
          <a:xfrm rot="16200000">
            <a:off x="8528102" y="643147"/>
            <a:ext cx="581827" cy="1219025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화살표: 굽음 7">
            <a:extLst>
              <a:ext uri="{FF2B5EF4-FFF2-40B4-BE49-F238E27FC236}">
                <a16:creationId xmlns:a16="http://schemas.microsoft.com/office/drawing/2014/main" id="{AE82E95D-FF65-44C3-8EE1-A532AE588912}"/>
              </a:ext>
            </a:extLst>
          </p:cNvPr>
          <p:cNvSpPr/>
          <p:nvPr/>
        </p:nvSpPr>
        <p:spPr>
          <a:xfrm rot="5400000">
            <a:off x="5303026" y="1169715"/>
            <a:ext cx="561243" cy="52322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961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F3C7C02D-4584-4AE0-B190-F07B650B75E8}"/>
              </a:ext>
            </a:extLst>
          </p:cNvPr>
          <p:cNvSpPr txBox="1"/>
          <p:nvPr/>
        </p:nvSpPr>
        <p:spPr>
          <a:xfrm>
            <a:off x="188969" y="66463"/>
            <a:ext cx="1691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j-lt"/>
                <a:ea typeface="넥슨Lv2고딕 Bold" panose="00000800000000000000" pitchFamily="2" charset="-127"/>
              </a:rPr>
              <a:t>5. </a:t>
            </a:r>
            <a:r>
              <a:rPr lang="ko-KR" altLang="en-US" sz="2800" b="1" dirty="0">
                <a:latin typeface="+mj-lt"/>
                <a:ea typeface="넥슨Lv2고딕 Bold" panose="00000800000000000000" pitchFamily="2" charset="-127"/>
              </a:rPr>
              <a:t>조작법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F5AC48-76EF-4989-9EC5-448684FF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36B7-47A7-487E-A68C-29233A9F7857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8649B2-E052-4876-B9C2-52413A6F2A86}"/>
              </a:ext>
            </a:extLst>
          </p:cNvPr>
          <p:cNvSpPr/>
          <p:nvPr/>
        </p:nvSpPr>
        <p:spPr>
          <a:xfrm>
            <a:off x="1742262" y="4874301"/>
            <a:ext cx="1777676" cy="5096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ea typeface="메이플스토리" panose="02000300000000000000" pitchFamily="2" charset="-127"/>
              </a:rPr>
              <a:t>이동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13667D5-FFE8-4396-B9AB-27CA69339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2000833"/>
            <a:ext cx="8065790" cy="264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CC3163-A2AE-4D12-B456-A41AD4F81243}"/>
              </a:ext>
            </a:extLst>
          </p:cNvPr>
          <p:cNvSpPr/>
          <p:nvPr/>
        </p:nvSpPr>
        <p:spPr>
          <a:xfrm>
            <a:off x="1514009" y="3072986"/>
            <a:ext cx="489426" cy="5096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5728EE5-7793-4A52-BCF1-3C3CCB2234BF}"/>
              </a:ext>
            </a:extLst>
          </p:cNvPr>
          <p:cNvSpPr/>
          <p:nvPr/>
        </p:nvSpPr>
        <p:spPr>
          <a:xfrm>
            <a:off x="1786329" y="2535841"/>
            <a:ext cx="489426" cy="5096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325551D-D8F0-4242-8CD3-2A5A9A4738EF}"/>
              </a:ext>
            </a:extLst>
          </p:cNvPr>
          <p:cNvSpPr/>
          <p:nvPr/>
        </p:nvSpPr>
        <p:spPr>
          <a:xfrm>
            <a:off x="2041159" y="3060495"/>
            <a:ext cx="489426" cy="5096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F98BBBC-B8BC-47D9-AEAD-73DE9D59D723}"/>
              </a:ext>
            </a:extLst>
          </p:cNvPr>
          <p:cNvSpPr/>
          <p:nvPr/>
        </p:nvSpPr>
        <p:spPr>
          <a:xfrm>
            <a:off x="2565818" y="3075485"/>
            <a:ext cx="489426" cy="5096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601C4B-F8F0-4CC3-B44E-0E7E76C44838}"/>
              </a:ext>
            </a:extLst>
          </p:cNvPr>
          <p:cNvSpPr/>
          <p:nvPr/>
        </p:nvSpPr>
        <p:spPr>
          <a:xfrm>
            <a:off x="470646" y="4874301"/>
            <a:ext cx="1271615" cy="5096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W/A/S/D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0236958-3616-4743-B1B9-BAE3B48AB616}"/>
              </a:ext>
            </a:extLst>
          </p:cNvPr>
          <p:cNvSpPr/>
          <p:nvPr/>
        </p:nvSpPr>
        <p:spPr>
          <a:xfrm>
            <a:off x="2315852" y="2535841"/>
            <a:ext cx="489426" cy="50966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E3D205D-7514-4AD8-9C40-188D1B5A49EE}"/>
              </a:ext>
            </a:extLst>
          </p:cNvPr>
          <p:cNvSpPr/>
          <p:nvPr/>
        </p:nvSpPr>
        <p:spPr>
          <a:xfrm>
            <a:off x="418507" y="5550948"/>
            <a:ext cx="1323754" cy="50966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C3F0C3-42D2-4B99-B86B-ACA31FCC6040}"/>
              </a:ext>
            </a:extLst>
          </p:cNvPr>
          <p:cNvSpPr/>
          <p:nvPr/>
        </p:nvSpPr>
        <p:spPr>
          <a:xfrm>
            <a:off x="1742261" y="5550948"/>
            <a:ext cx="1777676" cy="5096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ea typeface="메이플스토리" panose="02000300000000000000" pitchFamily="2" charset="-127"/>
              </a:rPr>
              <a:t>상호작용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FFFCD54-F3CB-4A53-9999-9EC962E14792}"/>
              </a:ext>
            </a:extLst>
          </p:cNvPr>
          <p:cNvSpPr/>
          <p:nvPr/>
        </p:nvSpPr>
        <p:spPr>
          <a:xfrm>
            <a:off x="2830385" y="2535840"/>
            <a:ext cx="489426" cy="50966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D211F48-8375-4D22-9058-FF3D03D6B701}"/>
              </a:ext>
            </a:extLst>
          </p:cNvPr>
          <p:cNvSpPr/>
          <p:nvPr/>
        </p:nvSpPr>
        <p:spPr>
          <a:xfrm>
            <a:off x="5321049" y="5550948"/>
            <a:ext cx="1281657" cy="50966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2A7C8C6-690F-4ECE-BF29-2CF6738F7074}"/>
              </a:ext>
            </a:extLst>
          </p:cNvPr>
          <p:cNvSpPr/>
          <p:nvPr/>
        </p:nvSpPr>
        <p:spPr>
          <a:xfrm>
            <a:off x="6602706" y="5550948"/>
            <a:ext cx="1933732" cy="5096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ea typeface="메이플스토리" panose="02000300000000000000" pitchFamily="2" charset="-127"/>
              </a:rPr>
              <a:t>재장전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318036D-1C56-4AB7-A26D-570F3690AA82}"/>
              </a:ext>
            </a:extLst>
          </p:cNvPr>
          <p:cNvSpPr/>
          <p:nvPr/>
        </p:nvSpPr>
        <p:spPr>
          <a:xfrm>
            <a:off x="5429535" y="4874301"/>
            <a:ext cx="1281657" cy="50966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마우스 </a:t>
            </a:r>
            <a:r>
              <a:rPr lang="ko-KR" altLang="en-US" sz="1200" dirty="0" err="1"/>
              <a:t>좌클릭</a:t>
            </a:r>
            <a:endParaRPr lang="ko-KR" altLang="en-US" sz="12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06AA902-E553-408C-BA19-B628F9E460FA}"/>
              </a:ext>
            </a:extLst>
          </p:cNvPr>
          <p:cNvSpPr/>
          <p:nvPr/>
        </p:nvSpPr>
        <p:spPr>
          <a:xfrm>
            <a:off x="6711192" y="4874301"/>
            <a:ext cx="1741356" cy="5096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ea typeface="메이플스토리" panose="02000300000000000000" pitchFamily="2" charset="-127"/>
              </a:rPr>
              <a:t>공격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88983AC-9A68-42D3-93F4-BF0626141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2470" y="2105025"/>
            <a:ext cx="1438275" cy="2647950"/>
          </a:xfrm>
          <a:prstGeom prst="rect">
            <a:avLst/>
          </a:prstGeom>
          <a:solidFill>
            <a:srgbClr val="548235"/>
          </a:solidFill>
        </p:spPr>
      </p:pic>
    </p:spTree>
    <p:extLst>
      <p:ext uri="{BB962C8B-B14F-4D97-AF65-F5344CB8AC3E}">
        <p14:creationId xmlns:p14="http://schemas.microsoft.com/office/powerpoint/2010/main" val="2626329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F3C7C02D-4584-4AE0-B190-F07B650B75E8}"/>
              </a:ext>
            </a:extLst>
          </p:cNvPr>
          <p:cNvSpPr txBox="1"/>
          <p:nvPr/>
        </p:nvSpPr>
        <p:spPr>
          <a:xfrm>
            <a:off x="188969" y="66463"/>
            <a:ext cx="3381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j-lt"/>
                <a:ea typeface="넥슨Lv2고딕 Bold" panose="00000800000000000000" pitchFamily="2" charset="-127"/>
              </a:rPr>
              <a:t>6. </a:t>
            </a:r>
            <a:r>
              <a:rPr lang="ko-KR" altLang="en-US" sz="2800" b="1" dirty="0">
                <a:latin typeface="+mj-lt"/>
                <a:ea typeface="넥슨Lv2고딕 Bold" panose="00000800000000000000" pitchFamily="2" charset="-127"/>
              </a:rPr>
              <a:t>문제점 및 보완책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F5AC48-76EF-4989-9EC5-448684FF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36B7-47A7-487E-A68C-29233A9F7857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358C3C2-67E9-4203-A14F-C6ED8C0B506B}"/>
              </a:ext>
            </a:extLst>
          </p:cNvPr>
          <p:cNvSpPr/>
          <p:nvPr/>
        </p:nvSpPr>
        <p:spPr>
          <a:xfrm>
            <a:off x="1385098" y="3928576"/>
            <a:ext cx="3648296" cy="624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후처리 작업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8649B2-E052-4876-B9C2-52413A6F2A86}"/>
              </a:ext>
            </a:extLst>
          </p:cNvPr>
          <p:cNvSpPr/>
          <p:nvPr/>
        </p:nvSpPr>
        <p:spPr>
          <a:xfrm>
            <a:off x="1385098" y="1921223"/>
            <a:ext cx="3589573" cy="3382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모델 및 애니메이션 작업의 지체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753838F-CED5-4070-B2A2-7CCC8F944CE7}"/>
              </a:ext>
            </a:extLst>
          </p:cNvPr>
          <p:cNvSpPr/>
          <p:nvPr/>
        </p:nvSpPr>
        <p:spPr>
          <a:xfrm>
            <a:off x="1385098" y="2406499"/>
            <a:ext cx="4710901" cy="9536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현재 사용중인 </a:t>
            </a:r>
            <a:r>
              <a:rPr lang="en-US" altLang="ko-KR" b="1" dirty="0" err="1">
                <a:solidFill>
                  <a:schemeClr val="tx1"/>
                </a:solidFill>
                <a:ea typeface="메이플스토리" panose="02000300000000000000" pitchFamily="2" charset="-127"/>
              </a:rPr>
              <a:t>Fbx</a:t>
            </a:r>
            <a:r>
              <a:rPr lang="en-US" altLang="ko-KR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모델 </a:t>
            </a:r>
            <a:r>
              <a:rPr lang="ko-KR" altLang="en-US" b="1" dirty="0" err="1">
                <a:solidFill>
                  <a:schemeClr val="tx1"/>
                </a:solidFill>
                <a:ea typeface="메이플스토리" panose="02000300000000000000" pitchFamily="2" charset="-127"/>
              </a:rPr>
              <a:t>로더가</a:t>
            </a:r>
            <a:r>
              <a:rPr lang="ko-KR" altLang="en-US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 읽지 못하는 </a:t>
            </a:r>
            <a:endParaRPr lang="en-US" altLang="ko-KR" b="1" dirty="0">
              <a:solidFill>
                <a:schemeClr val="tx1"/>
              </a:solidFill>
              <a:ea typeface="메이플스토리" panose="02000300000000000000" pitchFamily="2" charset="-127"/>
            </a:endParaRPr>
          </a:p>
          <a:p>
            <a:pPr algn="ctr"/>
            <a:r>
              <a:rPr lang="en-US" altLang="ko-KR" b="1" dirty="0" err="1">
                <a:solidFill>
                  <a:schemeClr val="tx1"/>
                </a:solidFill>
                <a:ea typeface="메이플스토리" panose="02000300000000000000" pitchFamily="2" charset="-127"/>
              </a:rPr>
              <a:t>fbx</a:t>
            </a:r>
            <a:r>
              <a:rPr lang="ko-KR" altLang="en-US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모델들이 존재함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903196-EA43-4784-AF59-55EFF80053F9}"/>
              </a:ext>
            </a:extLst>
          </p:cNvPr>
          <p:cNvSpPr/>
          <p:nvPr/>
        </p:nvSpPr>
        <p:spPr>
          <a:xfrm>
            <a:off x="6109498" y="2406498"/>
            <a:ext cx="4710901" cy="9536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Maya, 3ds Max </a:t>
            </a:r>
            <a:r>
              <a:rPr lang="ko-KR" altLang="en-US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등 다양한 프로그램을 사용하여 </a:t>
            </a:r>
            <a:r>
              <a:rPr lang="en-US" altLang="ko-KR" b="1" dirty="0" err="1">
                <a:solidFill>
                  <a:schemeClr val="tx1"/>
                </a:solidFill>
                <a:ea typeface="메이플스토리" panose="02000300000000000000" pitchFamily="2" charset="-127"/>
              </a:rPr>
              <a:t>fbx</a:t>
            </a:r>
            <a:r>
              <a:rPr lang="ko-KR" altLang="en-US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파일을 수정하고</a:t>
            </a:r>
            <a:r>
              <a:rPr lang="en-US" altLang="ko-KR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차후 </a:t>
            </a:r>
            <a:r>
              <a:rPr lang="ko-KR" altLang="en-US" b="1" dirty="0" err="1">
                <a:solidFill>
                  <a:schemeClr val="tx1"/>
                </a:solidFill>
                <a:ea typeface="메이플스토리" panose="02000300000000000000" pitchFamily="2" charset="-127"/>
              </a:rPr>
              <a:t>익스포터를</a:t>
            </a:r>
            <a:r>
              <a:rPr lang="ko-KR" altLang="en-US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 추가할 예정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0D2542-80E7-4968-9037-C5DCFB16A121}"/>
              </a:ext>
            </a:extLst>
          </p:cNvPr>
          <p:cNvSpPr/>
          <p:nvPr/>
        </p:nvSpPr>
        <p:spPr>
          <a:xfrm>
            <a:off x="1385098" y="4691684"/>
            <a:ext cx="4710901" cy="9536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후처리를 위한 </a:t>
            </a:r>
            <a:r>
              <a:rPr lang="ko-KR" altLang="en-US" b="1" dirty="0" err="1">
                <a:solidFill>
                  <a:schemeClr val="tx1"/>
                </a:solidFill>
                <a:ea typeface="메이플스토리" panose="02000300000000000000" pitchFamily="2" charset="-127"/>
              </a:rPr>
              <a:t>텍스쳐를</a:t>
            </a:r>
            <a:r>
              <a:rPr lang="ko-KR" altLang="en-US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 추출하는 과정에 </a:t>
            </a:r>
            <a:endParaRPr lang="en-US" altLang="ko-KR" b="1" dirty="0">
              <a:solidFill>
                <a:schemeClr val="tx1"/>
              </a:solidFill>
              <a:ea typeface="메이플스토리" panose="02000300000000000000" pitchFamily="2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어려움이 생김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03EF79-692A-4DA5-A3DE-7BB6EE7C7F71}"/>
              </a:ext>
            </a:extLst>
          </p:cNvPr>
          <p:cNvSpPr/>
          <p:nvPr/>
        </p:nvSpPr>
        <p:spPr>
          <a:xfrm>
            <a:off x="6109498" y="4691683"/>
            <a:ext cx="4710901" cy="9536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  <a:ea typeface="메이플스토리" panose="02000300000000000000" pitchFamily="2" charset="-127"/>
              </a:rPr>
              <a:t>텍스쳐</a:t>
            </a:r>
            <a:r>
              <a:rPr lang="ko-KR" altLang="en-US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 추출하는 과정의 자원관리를 보완하여 문제점 해결</a:t>
            </a:r>
          </a:p>
        </p:txBody>
      </p:sp>
    </p:spTree>
    <p:extLst>
      <p:ext uri="{BB962C8B-B14F-4D97-AF65-F5344CB8AC3E}">
        <p14:creationId xmlns:p14="http://schemas.microsoft.com/office/powerpoint/2010/main" val="108816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F3C7C02D-4584-4AE0-B190-F07B650B75E8}"/>
              </a:ext>
            </a:extLst>
          </p:cNvPr>
          <p:cNvSpPr txBox="1"/>
          <p:nvPr/>
        </p:nvSpPr>
        <p:spPr>
          <a:xfrm>
            <a:off x="188969" y="66463"/>
            <a:ext cx="3021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j-lt"/>
                <a:ea typeface="넥슨Lv2고딕 Bold" panose="00000800000000000000" pitchFamily="2" charset="-127"/>
              </a:rPr>
              <a:t>7. </a:t>
            </a:r>
            <a:r>
              <a:rPr lang="ko-KR" altLang="en-US" sz="2800" b="1" dirty="0">
                <a:latin typeface="+mj-lt"/>
                <a:ea typeface="넥슨Lv2고딕 Bold" panose="00000800000000000000" pitchFamily="2" charset="-127"/>
              </a:rPr>
              <a:t>향후 개발 일정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F5AC48-76EF-4989-9EC5-448684FF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36B7-47A7-487E-A68C-29233A9F7857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2" name="AutoShape 2" descr="26년 경력' 경찰관이 권총 작동 방식 몰랐다니… : 사회일반 : 사회 : 뉴스 : 한겨레"/>
          <p:cNvSpPr>
            <a:spLocks noChangeAspect="1" noChangeArrowheads="1"/>
          </p:cNvSpPr>
          <p:nvPr/>
        </p:nvSpPr>
        <p:spPr bwMode="auto">
          <a:xfrm>
            <a:off x="157971" y="-144463"/>
            <a:ext cx="302404" cy="30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D0C0243-CBF9-47E7-8135-0BA90F35E12E}"/>
              </a:ext>
            </a:extLst>
          </p:cNvPr>
          <p:cNvSpPr/>
          <p:nvPr/>
        </p:nvSpPr>
        <p:spPr>
          <a:xfrm>
            <a:off x="1348989" y="1675096"/>
            <a:ext cx="9494021" cy="7664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조명배치</a:t>
            </a:r>
            <a:r>
              <a:rPr lang="en-US" altLang="ko-KR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총알 충돌 이펙트의 다양함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0D5A093-A726-4F44-93B9-0992275FE3D7}"/>
              </a:ext>
            </a:extLst>
          </p:cNvPr>
          <p:cNvSpPr/>
          <p:nvPr/>
        </p:nvSpPr>
        <p:spPr>
          <a:xfrm>
            <a:off x="1348988" y="2844438"/>
            <a:ext cx="9494023" cy="7664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방에 따른 공간분할을 통한 최적화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8E35D6-8616-4272-8802-4207D71F2B09}"/>
              </a:ext>
            </a:extLst>
          </p:cNvPr>
          <p:cNvSpPr/>
          <p:nvPr/>
        </p:nvSpPr>
        <p:spPr>
          <a:xfrm>
            <a:off x="1348987" y="4013780"/>
            <a:ext cx="9494023" cy="7664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 </a:t>
            </a:r>
            <a:r>
              <a:rPr lang="en-US" altLang="ko-KR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IOCP </a:t>
            </a:r>
            <a:r>
              <a:rPr lang="ko-KR" altLang="en-US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소켓 모델로 변경 예정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0CBF7E-E35C-43C1-BE5F-8D63ED98BC1C}"/>
              </a:ext>
            </a:extLst>
          </p:cNvPr>
          <p:cNvSpPr/>
          <p:nvPr/>
        </p:nvSpPr>
        <p:spPr>
          <a:xfrm>
            <a:off x="1348986" y="5183122"/>
            <a:ext cx="9494023" cy="7664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err="1">
                <a:solidFill>
                  <a:schemeClr val="tx1"/>
                </a:solidFill>
                <a:ea typeface="메이플스토리" panose="02000300000000000000" pitchFamily="2" charset="-127"/>
              </a:rPr>
              <a:t>Fbx</a:t>
            </a:r>
            <a:r>
              <a:rPr lang="ko-KR" altLang="en-US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파일 </a:t>
            </a:r>
            <a:r>
              <a:rPr lang="ko-KR" altLang="en-US" sz="2400" b="1" dirty="0" err="1">
                <a:solidFill>
                  <a:schemeClr val="tx1"/>
                </a:solidFill>
                <a:ea typeface="메이플스토리" panose="02000300000000000000" pitchFamily="2" charset="-127"/>
              </a:rPr>
              <a:t>익스포터</a:t>
            </a:r>
            <a:endParaRPr lang="ko-KR" altLang="en-US" sz="2400" b="1" dirty="0">
              <a:solidFill>
                <a:schemeClr val="tx1"/>
              </a:solidFill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594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F3C7C02D-4584-4AE0-B190-F07B650B75E8}"/>
              </a:ext>
            </a:extLst>
          </p:cNvPr>
          <p:cNvSpPr txBox="1"/>
          <p:nvPr/>
        </p:nvSpPr>
        <p:spPr>
          <a:xfrm>
            <a:off x="188969" y="66463"/>
            <a:ext cx="2614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j-lt"/>
                <a:ea typeface="넥슨Lv2고딕 Bold" panose="00000800000000000000" pitchFamily="2" charset="-127"/>
              </a:rPr>
              <a:t>8. </a:t>
            </a:r>
            <a:r>
              <a:rPr lang="en-US" altLang="ko-KR" sz="2800" b="1" dirty="0" err="1">
                <a:latin typeface="+mj-lt"/>
                <a:ea typeface="넥슨Lv2고딕 Bold" panose="00000800000000000000" pitchFamily="2" charset="-127"/>
              </a:rPr>
              <a:t>Github</a:t>
            </a:r>
            <a:r>
              <a:rPr lang="en-US" altLang="ko-KR" sz="2800" b="1" dirty="0">
                <a:latin typeface="+mj-lt"/>
                <a:ea typeface="넥슨Lv2고딕 Bold" panose="00000800000000000000" pitchFamily="2" charset="-127"/>
              </a:rPr>
              <a:t> </a:t>
            </a:r>
            <a:r>
              <a:rPr lang="ko-KR" altLang="en-US" sz="2800" b="1" dirty="0">
                <a:latin typeface="+mj-lt"/>
                <a:ea typeface="넥슨Lv2고딕 Bold" panose="00000800000000000000" pitchFamily="2" charset="-127"/>
              </a:rPr>
              <a:t>로그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F5AC48-76EF-4989-9EC5-448684FF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36B7-47A7-487E-A68C-29233A9F7857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2" name="AutoShape 2" descr="26년 경력' 경찰관이 권총 작동 방식 몰랐다니… : 사회일반 : 사회 : 뉴스 : 한겨레"/>
          <p:cNvSpPr>
            <a:spLocks noChangeAspect="1" noChangeArrowheads="1"/>
          </p:cNvSpPr>
          <p:nvPr/>
        </p:nvSpPr>
        <p:spPr bwMode="auto">
          <a:xfrm>
            <a:off x="157971" y="-144463"/>
            <a:ext cx="302404" cy="30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7DE657F-88D1-4F97-A730-5B375F0FE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914" y="800609"/>
            <a:ext cx="8336172" cy="30017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BE2350C-2090-473F-995B-4CE1B8F14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552" y="4145378"/>
            <a:ext cx="3134337" cy="19120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E7FF07-B7B9-4E3C-9E2C-253A91654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508" y="4145377"/>
            <a:ext cx="3172984" cy="191201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DBBBB9D-5EDA-4A3D-AEDD-29CB2051D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7817" y="4145377"/>
            <a:ext cx="3251140" cy="191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34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F3C7C02D-4584-4AE0-B190-F07B650B75E8}"/>
              </a:ext>
            </a:extLst>
          </p:cNvPr>
          <p:cNvSpPr txBox="1"/>
          <p:nvPr/>
        </p:nvSpPr>
        <p:spPr>
          <a:xfrm>
            <a:off x="3338670" y="2767280"/>
            <a:ext cx="55146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b="1" dirty="0">
                <a:latin typeface="+mj-lt"/>
                <a:ea typeface="넥슨Lv2고딕 Bold" panose="00000800000000000000" pitchFamily="2" charset="-127"/>
              </a:rPr>
              <a:t>감사합니다</a:t>
            </a:r>
            <a:r>
              <a:rPr lang="en-US" altLang="ko-KR" sz="8000" b="1" dirty="0">
                <a:latin typeface="+mj-lt"/>
                <a:ea typeface="넥슨Lv2고딕 Bold" panose="00000800000000000000" pitchFamily="2" charset="-127"/>
              </a:rPr>
              <a:t>.</a:t>
            </a:r>
            <a:endParaRPr lang="ko-KR" altLang="en-US" sz="8000" b="1" dirty="0">
              <a:latin typeface="+mj-lt"/>
              <a:ea typeface="넥슨Lv2고딕 Bold" panose="000008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F5AC48-76EF-4989-9EC5-448684FF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36B7-47A7-487E-A68C-29233A9F7857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2" name="AutoShape 2" descr="26년 경력' 경찰관이 권총 작동 방식 몰랐다니… : 사회일반 : 사회 : 뉴스 : 한겨레"/>
          <p:cNvSpPr>
            <a:spLocks noChangeAspect="1" noChangeArrowheads="1"/>
          </p:cNvSpPr>
          <p:nvPr/>
        </p:nvSpPr>
        <p:spPr bwMode="auto">
          <a:xfrm>
            <a:off x="157971" y="-144463"/>
            <a:ext cx="302404" cy="30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086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F3C7C02D-4584-4AE0-B190-F07B650B75E8}"/>
              </a:ext>
            </a:extLst>
          </p:cNvPr>
          <p:cNvSpPr txBox="1"/>
          <p:nvPr/>
        </p:nvSpPr>
        <p:spPr>
          <a:xfrm>
            <a:off x="188969" y="6646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j-lt"/>
                <a:ea typeface="넥슨Lv2고딕 Bold" panose="00000800000000000000" pitchFamily="2" charset="-127"/>
              </a:rPr>
              <a:t>목차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2A5B28-55F0-4B52-B673-E95C7D5DE6A4}"/>
              </a:ext>
            </a:extLst>
          </p:cNvPr>
          <p:cNvSpPr/>
          <p:nvPr/>
        </p:nvSpPr>
        <p:spPr>
          <a:xfrm>
            <a:off x="1371600" y="4601341"/>
            <a:ext cx="4550517" cy="7664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ea typeface="메이플스토리" panose="02000300000000000000" pitchFamily="2" charset="-127"/>
              </a:rPr>
              <a:t>4.</a:t>
            </a:r>
            <a:r>
              <a:rPr lang="en-US" altLang="ko-KR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 </a:t>
            </a:r>
            <a:r>
              <a:rPr lang="ko-KR" altLang="en-US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개발 내용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F5AC48-76EF-4989-9EC5-448684FF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36B7-47A7-487E-A68C-29233A9F7857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28AC8D-59BD-4697-A3A5-BD0D0AA2F5EE}"/>
              </a:ext>
            </a:extLst>
          </p:cNvPr>
          <p:cNvSpPr/>
          <p:nvPr/>
        </p:nvSpPr>
        <p:spPr>
          <a:xfrm>
            <a:off x="1371600" y="2749119"/>
            <a:ext cx="4550517" cy="7664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ea typeface="메이플스토리" panose="02000300000000000000" pitchFamily="2" charset="-127"/>
              </a:rPr>
              <a:t>2. </a:t>
            </a:r>
            <a:r>
              <a:rPr lang="ko-KR" altLang="en-US" sz="20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기술적 요소 및 중점 연구 분야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353244-4ADC-4304-8A40-0A53FCE0488B}"/>
              </a:ext>
            </a:extLst>
          </p:cNvPr>
          <p:cNvSpPr/>
          <p:nvPr/>
        </p:nvSpPr>
        <p:spPr>
          <a:xfrm>
            <a:off x="6269883" y="1823008"/>
            <a:ext cx="4550517" cy="7664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ea typeface="메이플스토리" panose="02000300000000000000" pitchFamily="2" charset="-127"/>
              </a:rPr>
              <a:t>5. </a:t>
            </a:r>
            <a:r>
              <a:rPr lang="ko-KR" altLang="en-US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조작법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358C3C2-67E9-4203-A14F-C6ED8C0B506B}"/>
              </a:ext>
            </a:extLst>
          </p:cNvPr>
          <p:cNvSpPr/>
          <p:nvPr/>
        </p:nvSpPr>
        <p:spPr>
          <a:xfrm>
            <a:off x="1371600" y="1823008"/>
            <a:ext cx="4550517" cy="7664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ea typeface="메이플스토리" panose="02000300000000000000" pitchFamily="2" charset="-127"/>
              </a:rPr>
              <a:t>1. </a:t>
            </a:r>
            <a:r>
              <a:rPr lang="ko-KR" altLang="en-US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게임소개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2ED4E0-F09F-49C2-A2A4-8CF40142A16A}"/>
              </a:ext>
            </a:extLst>
          </p:cNvPr>
          <p:cNvSpPr/>
          <p:nvPr/>
        </p:nvSpPr>
        <p:spPr>
          <a:xfrm>
            <a:off x="6312609" y="2749119"/>
            <a:ext cx="4550517" cy="7664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ea typeface="메이플스토리" panose="02000300000000000000" pitchFamily="2" charset="-127"/>
              </a:rPr>
              <a:t>6. </a:t>
            </a:r>
            <a:r>
              <a:rPr lang="ko-KR" altLang="en-US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문제점 및 보완책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7C1AA0-67F2-407E-8BE9-86ED031F77C6}"/>
              </a:ext>
            </a:extLst>
          </p:cNvPr>
          <p:cNvSpPr/>
          <p:nvPr/>
        </p:nvSpPr>
        <p:spPr>
          <a:xfrm>
            <a:off x="1371600" y="3675230"/>
            <a:ext cx="4550517" cy="7664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ea typeface="메이플스토리" panose="02000300000000000000" pitchFamily="2" charset="-127"/>
              </a:rPr>
              <a:t>3. </a:t>
            </a:r>
            <a:r>
              <a:rPr lang="ko-KR" altLang="en-US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역할분담 및 일정 진행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C1857C6-3DB4-4BB6-8B48-9F89037D47A3}"/>
              </a:ext>
            </a:extLst>
          </p:cNvPr>
          <p:cNvSpPr/>
          <p:nvPr/>
        </p:nvSpPr>
        <p:spPr>
          <a:xfrm>
            <a:off x="6312608" y="3675230"/>
            <a:ext cx="4550517" cy="7664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ea typeface="메이플스토리" panose="02000300000000000000" pitchFamily="2" charset="-127"/>
              </a:rPr>
              <a:t>7. </a:t>
            </a:r>
            <a:r>
              <a:rPr lang="ko-KR" altLang="en-US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향후 개발 일정</a:t>
            </a:r>
            <a:endParaRPr lang="en-US" altLang="ko-KR" sz="2400" b="1" dirty="0">
              <a:solidFill>
                <a:schemeClr val="tx1"/>
              </a:solidFill>
              <a:ea typeface="메이플스토리" panose="020003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35A8B17-0EBD-4FE0-8AE4-C52097B2C3C8}"/>
              </a:ext>
            </a:extLst>
          </p:cNvPr>
          <p:cNvSpPr/>
          <p:nvPr/>
        </p:nvSpPr>
        <p:spPr>
          <a:xfrm>
            <a:off x="6269883" y="4601341"/>
            <a:ext cx="4550517" cy="7664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ea typeface="메이플스토리" panose="02000300000000000000" pitchFamily="2" charset="-127"/>
              </a:rPr>
              <a:t>8. </a:t>
            </a:r>
            <a:r>
              <a:rPr lang="en-US" altLang="ko-KR" sz="2400" b="1" dirty="0" err="1">
                <a:solidFill>
                  <a:schemeClr val="tx1"/>
                </a:solidFill>
                <a:ea typeface="메이플스토리" panose="02000300000000000000" pitchFamily="2" charset="-127"/>
              </a:rPr>
              <a:t>Github</a:t>
            </a:r>
            <a:r>
              <a:rPr lang="en-US" altLang="ko-KR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 </a:t>
            </a:r>
            <a:r>
              <a:rPr lang="ko-KR" altLang="en-US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로그</a:t>
            </a:r>
          </a:p>
        </p:txBody>
      </p:sp>
    </p:spTree>
    <p:extLst>
      <p:ext uri="{BB962C8B-B14F-4D97-AF65-F5344CB8AC3E}">
        <p14:creationId xmlns:p14="http://schemas.microsoft.com/office/powerpoint/2010/main" val="3016534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F3C7C02D-4584-4AE0-B190-F07B650B75E8}"/>
              </a:ext>
            </a:extLst>
          </p:cNvPr>
          <p:cNvSpPr txBox="1"/>
          <p:nvPr/>
        </p:nvSpPr>
        <p:spPr>
          <a:xfrm>
            <a:off x="188969" y="66463"/>
            <a:ext cx="2177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j-lt"/>
                <a:ea typeface="넥슨Lv2고딕 Bold" panose="00000800000000000000" pitchFamily="2" charset="-127"/>
              </a:rPr>
              <a:t>1.</a:t>
            </a:r>
            <a:r>
              <a:rPr lang="ko-KR" altLang="en-US" sz="2800" b="1" dirty="0">
                <a:latin typeface="+mj-lt"/>
                <a:ea typeface="넥슨Lv2고딕 Bold" panose="00000800000000000000" pitchFamily="2" charset="-127"/>
              </a:rPr>
              <a:t> 게임 소개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F5AC48-76EF-4989-9EC5-448684FF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36B7-47A7-487E-A68C-29233A9F7857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8649B2-E052-4876-B9C2-52413A6F2A86}"/>
              </a:ext>
            </a:extLst>
          </p:cNvPr>
          <p:cNvSpPr/>
          <p:nvPr/>
        </p:nvSpPr>
        <p:spPr>
          <a:xfrm>
            <a:off x="1328875" y="2028382"/>
            <a:ext cx="4767127" cy="914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ea typeface="메이플스토리" panose="02000300000000000000" pitchFamily="2" charset="-127"/>
              </a:rPr>
              <a:t>이름</a:t>
            </a:r>
            <a:r>
              <a:rPr lang="en-US" altLang="ko-KR" sz="2400" dirty="0">
                <a:solidFill>
                  <a:schemeClr val="tx1"/>
                </a:solidFill>
                <a:ea typeface="메이플스토리" panose="02000300000000000000" pitchFamily="2" charset="-127"/>
              </a:rPr>
              <a:t>: </a:t>
            </a:r>
            <a:r>
              <a:rPr lang="ko-KR" altLang="en-US" sz="2400" b="1" dirty="0" err="1">
                <a:solidFill>
                  <a:schemeClr val="tx1"/>
                </a:solidFill>
                <a:ea typeface="메이플스토리" panose="02000300000000000000" pitchFamily="2" charset="-127"/>
              </a:rPr>
              <a:t>벨레스</a:t>
            </a:r>
            <a:endParaRPr lang="ko-KR" altLang="en-US" sz="2400" b="1" dirty="0">
              <a:solidFill>
                <a:schemeClr val="tx1"/>
              </a:solidFill>
              <a:ea typeface="메이플스토리" panose="020003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599E9C-9A47-433D-B424-08363FC3B8EB}"/>
              </a:ext>
            </a:extLst>
          </p:cNvPr>
          <p:cNvSpPr/>
          <p:nvPr/>
        </p:nvSpPr>
        <p:spPr>
          <a:xfrm>
            <a:off x="1328874" y="4419980"/>
            <a:ext cx="4767127" cy="914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ea typeface="메이플스토리" panose="02000300000000000000" pitchFamily="2" charset="-127"/>
              </a:rPr>
              <a:t>장르</a:t>
            </a:r>
            <a:r>
              <a:rPr lang="en-US" altLang="ko-KR" sz="2400" dirty="0">
                <a:solidFill>
                  <a:schemeClr val="tx1"/>
                </a:solidFill>
                <a:ea typeface="메이플스토리" panose="02000300000000000000" pitchFamily="2" charset="-127"/>
              </a:rPr>
              <a:t>: </a:t>
            </a:r>
            <a:r>
              <a:rPr lang="ko-KR" altLang="en-US" sz="2400" b="1" dirty="0" err="1">
                <a:solidFill>
                  <a:schemeClr val="tx1"/>
                </a:solidFill>
                <a:ea typeface="메이플스토리" panose="02000300000000000000" pitchFamily="2" charset="-127"/>
              </a:rPr>
              <a:t>로그라이트</a:t>
            </a:r>
            <a:endParaRPr lang="ko-KR" altLang="en-US" sz="2400" b="1" dirty="0">
              <a:solidFill>
                <a:schemeClr val="tx1"/>
              </a:solidFill>
              <a:ea typeface="메이플스토리" panose="020003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4087A84-B5FB-41D1-BF9F-6F0544477AE4}"/>
              </a:ext>
            </a:extLst>
          </p:cNvPr>
          <p:cNvSpPr/>
          <p:nvPr/>
        </p:nvSpPr>
        <p:spPr>
          <a:xfrm>
            <a:off x="1328874" y="2818086"/>
            <a:ext cx="4767127" cy="914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ea typeface="메이플스토리" panose="02000300000000000000" pitchFamily="2" charset="-127"/>
              </a:rPr>
              <a:t>플랫폼</a:t>
            </a:r>
            <a:r>
              <a:rPr lang="en-US" altLang="ko-KR" sz="2400" dirty="0">
                <a:solidFill>
                  <a:schemeClr val="tx1"/>
                </a:solidFill>
                <a:ea typeface="메이플스토리" panose="02000300000000000000" pitchFamily="2" charset="-127"/>
              </a:rPr>
              <a:t>: </a:t>
            </a:r>
            <a:r>
              <a:rPr lang="en-US" altLang="ko-KR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PC</a:t>
            </a:r>
            <a:endParaRPr lang="ko-KR" altLang="en-US" sz="2400" b="1" dirty="0">
              <a:solidFill>
                <a:schemeClr val="tx1"/>
              </a:solidFill>
              <a:ea typeface="메이플스토리" panose="020003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1E6E1F-B260-4F8F-BE9A-17117A0C136C}"/>
              </a:ext>
            </a:extLst>
          </p:cNvPr>
          <p:cNvSpPr/>
          <p:nvPr/>
        </p:nvSpPr>
        <p:spPr>
          <a:xfrm>
            <a:off x="1328873" y="5230089"/>
            <a:ext cx="4767127" cy="914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ea typeface="메이플스토리" panose="02000300000000000000" pitchFamily="2" charset="-127"/>
              </a:rPr>
              <a:t>최대 플레이 가능 인원</a:t>
            </a:r>
            <a:r>
              <a:rPr lang="en-US" altLang="ko-KR" sz="2400" dirty="0">
                <a:solidFill>
                  <a:schemeClr val="tx1"/>
                </a:solidFill>
                <a:ea typeface="메이플스토리" panose="02000300000000000000" pitchFamily="2" charset="-127"/>
              </a:rPr>
              <a:t>: </a:t>
            </a:r>
            <a:r>
              <a:rPr lang="en-US" altLang="ko-KR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4</a:t>
            </a:r>
            <a:r>
              <a:rPr lang="ko-KR" altLang="en-US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4D8AC3-8B6B-4D50-8B14-5D15E77AE270}"/>
              </a:ext>
            </a:extLst>
          </p:cNvPr>
          <p:cNvSpPr/>
          <p:nvPr/>
        </p:nvSpPr>
        <p:spPr>
          <a:xfrm>
            <a:off x="1328874" y="3619033"/>
            <a:ext cx="4767127" cy="914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ea typeface="메이플스토리" panose="02000300000000000000" pitchFamily="2" charset="-127"/>
              </a:rPr>
              <a:t>시점</a:t>
            </a:r>
            <a:r>
              <a:rPr lang="en-US" altLang="ko-KR" sz="2400" dirty="0">
                <a:solidFill>
                  <a:schemeClr val="tx1"/>
                </a:solidFill>
                <a:ea typeface="메이플스토리" panose="02000300000000000000" pitchFamily="2" charset="-127"/>
              </a:rPr>
              <a:t>: </a:t>
            </a:r>
            <a:r>
              <a:rPr lang="en-US" altLang="ko-KR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1</a:t>
            </a:r>
            <a:r>
              <a:rPr lang="ko-KR" altLang="en-US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인칭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6F78B7-CC7E-4241-9D3F-1EB14DEBC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354" y="2067905"/>
            <a:ext cx="5858312" cy="325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77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F3C7C02D-4584-4AE0-B190-F07B650B75E8}"/>
              </a:ext>
            </a:extLst>
          </p:cNvPr>
          <p:cNvSpPr txBox="1"/>
          <p:nvPr/>
        </p:nvSpPr>
        <p:spPr>
          <a:xfrm>
            <a:off x="188969" y="66463"/>
            <a:ext cx="5556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j-lt"/>
                <a:ea typeface="넥슨Lv2고딕 Bold" panose="00000800000000000000" pitchFamily="2" charset="-127"/>
              </a:rPr>
              <a:t>2.</a:t>
            </a:r>
            <a:r>
              <a:rPr lang="ko-KR" altLang="en-US" sz="2800" b="1" dirty="0">
                <a:latin typeface="+mj-lt"/>
                <a:ea typeface="넥슨Lv2고딕 Bold" panose="00000800000000000000" pitchFamily="2" charset="-127"/>
              </a:rPr>
              <a:t> 기술적 요소 및 중점 연구 분야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F5AC48-76EF-4989-9EC5-448684FF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36B7-47A7-487E-A68C-29233A9F7857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4087A84-B5FB-41D1-BF9F-6F0544477AE4}"/>
              </a:ext>
            </a:extLst>
          </p:cNvPr>
          <p:cNvSpPr/>
          <p:nvPr/>
        </p:nvSpPr>
        <p:spPr>
          <a:xfrm>
            <a:off x="6312610" y="1513018"/>
            <a:ext cx="4550517" cy="16533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2. </a:t>
            </a:r>
            <a:r>
              <a:rPr lang="ko-KR" altLang="en-US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다양한 그래픽 기법</a:t>
            </a:r>
            <a:endParaRPr lang="en-US" altLang="ko-KR" sz="2400" b="1" dirty="0">
              <a:solidFill>
                <a:schemeClr val="tx1"/>
              </a:solidFill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ea typeface="메이플스토리" panose="02000300000000000000" pitchFamily="2" charset="-127"/>
              </a:rPr>
              <a:t>후처리</a:t>
            </a:r>
            <a:endParaRPr lang="en-US" altLang="ko-KR" sz="1600" dirty="0">
              <a:solidFill>
                <a:schemeClr val="tx1"/>
              </a:solidFill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ea typeface="메이플스토리" panose="02000300000000000000" pitchFamily="2" charset="-127"/>
              </a:rPr>
              <a:t>그림자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1E6E1F-B260-4F8F-BE9A-17117A0C136C}"/>
              </a:ext>
            </a:extLst>
          </p:cNvPr>
          <p:cNvSpPr/>
          <p:nvPr/>
        </p:nvSpPr>
        <p:spPr>
          <a:xfrm>
            <a:off x="6312610" y="4089728"/>
            <a:ext cx="4550517" cy="16533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4. </a:t>
            </a:r>
            <a:r>
              <a:rPr lang="ko-KR" altLang="en-US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최적화</a:t>
            </a:r>
            <a:endParaRPr lang="en-US" altLang="ko-KR" sz="2400" b="1" dirty="0">
              <a:solidFill>
                <a:schemeClr val="tx1"/>
              </a:solidFill>
              <a:ea typeface="메이플스토리" panose="02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8D3A0A-EE2E-4619-93BE-0B3595893E42}"/>
              </a:ext>
            </a:extLst>
          </p:cNvPr>
          <p:cNvSpPr/>
          <p:nvPr/>
        </p:nvSpPr>
        <p:spPr>
          <a:xfrm>
            <a:off x="1328872" y="4089729"/>
            <a:ext cx="4550517" cy="16533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3. </a:t>
            </a:r>
            <a:r>
              <a:rPr lang="ko-KR" altLang="en-US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애니메이션 </a:t>
            </a:r>
            <a:r>
              <a:rPr lang="ko-KR" altLang="en-US" sz="2400" b="1" dirty="0" err="1">
                <a:solidFill>
                  <a:schemeClr val="tx1"/>
                </a:solidFill>
                <a:ea typeface="메이플스토리" panose="02000300000000000000" pitchFamily="2" charset="-127"/>
              </a:rPr>
              <a:t>블렌딩</a:t>
            </a:r>
            <a:endParaRPr lang="en-US" altLang="ko-KR" sz="2400" b="1" dirty="0">
              <a:solidFill>
                <a:schemeClr val="tx1"/>
              </a:solidFill>
              <a:ea typeface="메이플스토리" panose="020003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BF33AD-1774-45C5-B853-03DA991FA3C3}"/>
              </a:ext>
            </a:extLst>
          </p:cNvPr>
          <p:cNvSpPr/>
          <p:nvPr/>
        </p:nvSpPr>
        <p:spPr>
          <a:xfrm>
            <a:off x="1328872" y="1513019"/>
            <a:ext cx="4550517" cy="16533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1. </a:t>
            </a:r>
            <a:r>
              <a:rPr lang="ko-KR" altLang="en-US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동시 </a:t>
            </a:r>
            <a:r>
              <a:rPr lang="ko-KR" altLang="en-US" sz="2400" b="1" dirty="0" err="1">
                <a:solidFill>
                  <a:schemeClr val="tx1"/>
                </a:solidFill>
                <a:ea typeface="메이플스토리" panose="02000300000000000000" pitchFamily="2" charset="-127"/>
              </a:rPr>
              <a:t>접속자</a:t>
            </a:r>
            <a:endParaRPr lang="en-US" altLang="ko-KR" sz="2400" b="1" dirty="0">
              <a:solidFill>
                <a:schemeClr val="tx1"/>
              </a:solidFill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9921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F3C7C02D-4584-4AE0-B190-F07B650B75E8}"/>
              </a:ext>
            </a:extLst>
          </p:cNvPr>
          <p:cNvSpPr txBox="1"/>
          <p:nvPr/>
        </p:nvSpPr>
        <p:spPr>
          <a:xfrm>
            <a:off x="188969" y="66463"/>
            <a:ext cx="5556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j-lt"/>
                <a:ea typeface="넥슨Lv2고딕 Bold" panose="00000800000000000000" pitchFamily="2" charset="-127"/>
              </a:rPr>
              <a:t>2.</a:t>
            </a:r>
            <a:r>
              <a:rPr lang="ko-KR" altLang="en-US" sz="2800" b="1" dirty="0">
                <a:latin typeface="+mj-lt"/>
                <a:ea typeface="넥슨Lv2고딕 Bold" panose="00000800000000000000" pitchFamily="2" charset="-127"/>
              </a:rPr>
              <a:t> 기술적 요소 및 중점 연구 분야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F5AC48-76EF-4989-9EC5-448684FF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36B7-47A7-487E-A68C-29233A9F7857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4087A84-B5FB-41D1-BF9F-6F0544477AE4}"/>
              </a:ext>
            </a:extLst>
          </p:cNvPr>
          <p:cNvSpPr/>
          <p:nvPr/>
        </p:nvSpPr>
        <p:spPr>
          <a:xfrm>
            <a:off x="2634971" y="1145452"/>
            <a:ext cx="6220654" cy="5232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2. </a:t>
            </a:r>
            <a:r>
              <a:rPr lang="ko-KR" altLang="en-US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다양한 그래픽 기법</a:t>
            </a:r>
            <a:endParaRPr lang="en-US" altLang="ko-KR" sz="2400" b="1" dirty="0">
              <a:solidFill>
                <a:schemeClr val="tx1"/>
              </a:solidFill>
              <a:ea typeface="메이플스토리" panose="02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B0F51D-22AD-4CD1-8325-AF78F007E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69" y="2924586"/>
            <a:ext cx="3475999" cy="19579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D02FA0-FB81-448D-954E-7DCF05209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6647" y="2924586"/>
            <a:ext cx="3466384" cy="1957965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5B2845FA-B405-4781-BFF3-55DDA64B0E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074" y="2300928"/>
            <a:ext cx="3466384" cy="1971431"/>
          </a:xfrm>
          <a:prstGeom prst="rect">
            <a:avLst/>
          </a:prstGeom>
        </p:spPr>
      </p:pic>
      <p:pic>
        <p:nvPicPr>
          <p:cNvPr id="14" name="그림 13" descr="텍스트, 밝은이(가) 표시된 사진&#10;&#10;자동 생성된 설명">
            <a:extLst>
              <a:ext uri="{FF2B5EF4-FFF2-40B4-BE49-F238E27FC236}">
                <a16:creationId xmlns:a16="http://schemas.microsoft.com/office/drawing/2014/main" id="{D11502FA-5632-449A-B89D-B2502295F9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644" y="4773152"/>
            <a:ext cx="3475999" cy="196973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D8D03808-1040-44EB-8012-6682BE138294}"/>
              </a:ext>
            </a:extLst>
          </p:cNvPr>
          <p:cNvSpPr/>
          <p:nvPr/>
        </p:nvSpPr>
        <p:spPr>
          <a:xfrm>
            <a:off x="1115055" y="5154821"/>
            <a:ext cx="1623826" cy="3747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SSAO </a:t>
            </a:r>
            <a:r>
              <a:rPr lang="ko-KR" altLang="en-US" sz="16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적용 전</a:t>
            </a:r>
            <a:endParaRPr lang="en-US" altLang="ko-KR" sz="1600" b="1" dirty="0">
              <a:solidFill>
                <a:schemeClr val="tx1"/>
              </a:solidFill>
              <a:ea typeface="메이플스토리" panose="020003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0B90801-8A8A-4A3C-B347-1D478C449AB0}"/>
              </a:ext>
            </a:extLst>
          </p:cNvPr>
          <p:cNvSpPr/>
          <p:nvPr/>
        </p:nvSpPr>
        <p:spPr>
          <a:xfrm>
            <a:off x="9448800" y="5154820"/>
            <a:ext cx="1623826" cy="3747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SSAO </a:t>
            </a:r>
            <a:r>
              <a:rPr lang="ko-KR" altLang="en-US" sz="16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적용 후</a:t>
            </a:r>
            <a:endParaRPr lang="en-US" altLang="ko-KR" sz="1600" b="1" dirty="0">
              <a:solidFill>
                <a:schemeClr val="tx1"/>
              </a:solidFill>
              <a:ea typeface="메이플스토리" panose="020003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58A4D9B-109A-403E-9F30-1B2F1CF6EA87}"/>
              </a:ext>
            </a:extLst>
          </p:cNvPr>
          <p:cNvSpPr/>
          <p:nvPr/>
        </p:nvSpPr>
        <p:spPr>
          <a:xfrm>
            <a:off x="4446074" y="1921918"/>
            <a:ext cx="3466384" cy="3747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SSAO </a:t>
            </a:r>
            <a:r>
              <a:rPr lang="ko-KR" altLang="en-US" sz="16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적용을 위한 </a:t>
            </a:r>
            <a:r>
              <a:rPr lang="ko-KR" altLang="en-US" sz="1600" b="1" dirty="0" err="1">
                <a:solidFill>
                  <a:schemeClr val="tx1"/>
                </a:solidFill>
                <a:ea typeface="메이플스토리" panose="02000300000000000000" pitchFamily="2" charset="-127"/>
              </a:rPr>
              <a:t>텍스쳐</a:t>
            </a:r>
            <a:endParaRPr lang="en-US" altLang="ko-KR" sz="1600" b="1" dirty="0">
              <a:solidFill>
                <a:schemeClr val="tx1"/>
              </a:solidFill>
              <a:ea typeface="메이플스토리" panose="020003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48C295-1172-42AA-8A0F-70AC5D1C9658}"/>
              </a:ext>
            </a:extLst>
          </p:cNvPr>
          <p:cNvSpPr/>
          <p:nvPr/>
        </p:nvSpPr>
        <p:spPr>
          <a:xfrm>
            <a:off x="3838640" y="4398441"/>
            <a:ext cx="4589368" cy="3747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위 </a:t>
            </a:r>
            <a:r>
              <a:rPr lang="ko-KR" altLang="en-US" sz="1400" b="1" dirty="0" err="1">
                <a:solidFill>
                  <a:schemeClr val="tx1"/>
                </a:solidFill>
                <a:ea typeface="메이플스토리" panose="02000300000000000000" pitchFamily="2" charset="-127"/>
              </a:rPr>
              <a:t>텍스쳐를</a:t>
            </a:r>
            <a:r>
              <a:rPr lang="ko-KR" altLang="en-US" sz="1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 만들기 위한 </a:t>
            </a:r>
            <a:r>
              <a:rPr lang="ko-KR" altLang="en-US" sz="1400" b="1" dirty="0" err="1">
                <a:solidFill>
                  <a:schemeClr val="tx1"/>
                </a:solidFill>
                <a:ea typeface="메이플스토리" panose="02000300000000000000" pitchFamily="2" charset="-127"/>
              </a:rPr>
              <a:t>노말</a:t>
            </a:r>
            <a:r>
              <a:rPr lang="en-US" altLang="ko-KR" sz="1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, </a:t>
            </a:r>
            <a:r>
              <a:rPr lang="ko-KR" altLang="en-US" sz="1400" b="1" dirty="0" err="1">
                <a:solidFill>
                  <a:schemeClr val="tx1"/>
                </a:solidFill>
                <a:ea typeface="메이플스토리" panose="02000300000000000000" pitchFamily="2" charset="-127"/>
              </a:rPr>
              <a:t>뎁스를</a:t>
            </a:r>
            <a:r>
              <a:rPr lang="ko-KR" altLang="en-US" sz="1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 저장한 </a:t>
            </a:r>
            <a:r>
              <a:rPr lang="ko-KR" altLang="en-US" sz="1400" b="1" dirty="0" err="1">
                <a:solidFill>
                  <a:schemeClr val="tx1"/>
                </a:solidFill>
                <a:ea typeface="메이플스토리" panose="02000300000000000000" pitchFamily="2" charset="-127"/>
              </a:rPr>
              <a:t>텍스쳐</a:t>
            </a:r>
            <a:endParaRPr lang="en-US" altLang="ko-KR" sz="1400" b="1" dirty="0">
              <a:solidFill>
                <a:schemeClr val="tx1"/>
              </a:solidFill>
              <a:ea typeface="메이플스토리" panose="02000300000000000000" pitchFamily="2" charset="-127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9A58C054-8EC2-4A1E-B391-E71A11EE1C7D}"/>
              </a:ext>
            </a:extLst>
          </p:cNvPr>
          <p:cNvSpPr/>
          <p:nvPr/>
        </p:nvSpPr>
        <p:spPr>
          <a:xfrm>
            <a:off x="3769743" y="3545457"/>
            <a:ext cx="586597" cy="5232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C9614B13-EA2B-4ECA-B61A-C5794B4C6FF4}"/>
              </a:ext>
            </a:extLst>
          </p:cNvPr>
          <p:cNvSpPr/>
          <p:nvPr/>
        </p:nvSpPr>
        <p:spPr>
          <a:xfrm>
            <a:off x="7937847" y="3545456"/>
            <a:ext cx="586597" cy="5232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357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F3C7C02D-4584-4AE0-B190-F07B650B75E8}"/>
              </a:ext>
            </a:extLst>
          </p:cNvPr>
          <p:cNvSpPr txBox="1"/>
          <p:nvPr/>
        </p:nvSpPr>
        <p:spPr>
          <a:xfrm>
            <a:off x="188969" y="66463"/>
            <a:ext cx="4832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j-lt"/>
                <a:ea typeface="넥슨Lv2고딕 Bold" panose="00000800000000000000" pitchFamily="2" charset="-127"/>
              </a:rPr>
              <a:t>3. </a:t>
            </a:r>
            <a:r>
              <a:rPr lang="ko-KR" altLang="en-US" sz="2800" b="1" dirty="0">
                <a:latin typeface="+mj-lt"/>
                <a:ea typeface="넥슨Lv2고딕 Bold" panose="00000800000000000000" pitchFamily="2" charset="-127"/>
              </a:rPr>
              <a:t>역할 분담 및 일정 진행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F5AC48-76EF-4989-9EC5-448684FF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36B7-47A7-487E-A68C-29233A9F7857}" type="slidenum">
              <a:rPr lang="ko-KR" altLang="en-US" smtClean="0"/>
              <a:t>6</a:t>
            </a:fld>
            <a:endParaRPr lang="ko-KR" altLang="en-US"/>
          </a:p>
        </p:txBody>
      </p:sp>
      <p:graphicFrame>
        <p:nvGraphicFramePr>
          <p:cNvPr id="16" name="표 5">
            <a:extLst>
              <a:ext uri="{FF2B5EF4-FFF2-40B4-BE49-F238E27FC236}">
                <a16:creationId xmlns:a16="http://schemas.microsoft.com/office/drawing/2014/main" id="{A980C1FB-C26B-4AFE-A921-E7DD5EE624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2874705"/>
              </p:ext>
            </p:extLst>
          </p:nvPr>
        </p:nvGraphicFramePr>
        <p:xfrm>
          <a:off x="838200" y="1825623"/>
          <a:ext cx="10515597" cy="4494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037812916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852558585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539421259"/>
                    </a:ext>
                  </a:extLst>
                </a:gridCol>
              </a:tblGrid>
              <a:tr h="1233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dirty="0" err="1"/>
                        <a:t>원휘재</a:t>
                      </a:r>
                      <a:endParaRPr lang="ko-KR" altLang="en-US" sz="4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dirty="0"/>
                        <a:t>주형탁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dirty="0"/>
                        <a:t>진재혁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9749541"/>
                  </a:ext>
                </a:extLst>
              </a:tr>
              <a:tr h="3261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rgbClr val="0070C0"/>
                          </a:solidFill>
                        </a:rPr>
                        <a:t>구현</a:t>
                      </a:r>
                      <a:endParaRPr lang="en-US" altLang="ko-KR" b="1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게임 프레임워크 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 err="1"/>
                        <a:t>fbx</a:t>
                      </a:r>
                      <a:r>
                        <a:rPr lang="ko-KR" altLang="en-US" dirty="0"/>
                        <a:t>로드</a:t>
                      </a:r>
                      <a:r>
                        <a:rPr lang="en-US" altLang="ko-KR" dirty="0"/>
                        <a:t> </a:t>
                      </a:r>
                    </a:p>
                    <a:p>
                      <a:pPr latinLnBrk="1"/>
                      <a:r>
                        <a:rPr lang="ko-KR" altLang="en-US" dirty="0"/>
                        <a:t>용암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및 이펙트</a:t>
                      </a:r>
                      <a:r>
                        <a:rPr lang="en-US" altLang="ko-KR" dirty="0"/>
                        <a:t> </a:t>
                      </a:r>
                    </a:p>
                    <a:p>
                      <a:pPr latinLnBrk="1"/>
                      <a:r>
                        <a:rPr lang="en-US" altLang="ko-KR" dirty="0" err="1"/>
                        <a:t>ui</a:t>
                      </a:r>
                      <a:r>
                        <a:rPr lang="en-US" altLang="ko-KR" dirty="0"/>
                        <a:t> </a:t>
                      </a:r>
                    </a:p>
                    <a:p>
                      <a:pPr latinLnBrk="1"/>
                      <a:r>
                        <a:rPr lang="ko-KR" altLang="en-US" dirty="0"/>
                        <a:t>그림자</a:t>
                      </a:r>
                      <a:r>
                        <a:rPr lang="en-US" altLang="ko-KR" dirty="0"/>
                        <a:t> </a:t>
                      </a:r>
                    </a:p>
                    <a:p>
                      <a:pPr latinLnBrk="1"/>
                      <a:r>
                        <a:rPr lang="en-US" altLang="ko-KR" dirty="0" err="1"/>
                        <a:t>ssao</a:t>
                      </a:r>
                      <a:r>
                        <a:rPr lang="en-US" altLang="ko-KR" dirty="0"/>
                        <a:t> </a:t>
                      </a:r>
                    </a:p>
                    <a:p>
                      <a:pPr latinLnBrk="1"/>
                      <a:r>
                        <a:rPr lang="ko-KR" altLang="en-US" dirty="0"/>
                        <a:t>조명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rgbClr val="0070C0"/>
                          </a:solidFill>
                        </a:rPr>
                        <a:t>구현</a:t>
                      </a:r>
                      <a:endParaRPr lang="en-US" altLang="ko-KR" b="1" dirty="0">
                        <a:solidFill>
                          <a:srgbClr val="0070C0"/>
                        </a:solidFill>
                      </a:endParaRP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애니메이션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맵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벽 </a:t>
                      </a:r>
                      <a:r>
                        <a:rPr lang="ko-KR" altLang="en-US" dirty="0" err="1"/>
                        <a:t>충돌체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충돌처리</a:t>
                      </a:r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rgbClr val="0070C0"/>
                          </a:solidFill>
                        </a:rPr>
                        <a:t>구현</a:t>
                      </a:r>
                      <a:endParaRPr lang="en-US" altLang="ko-KR" b="1" dirty="0">
                        <a:solidFill>
                          <a:srgbClr val="0070C0"/>
                        </a:solidFill>
                      </a:endParaRP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클라이언트 서버 동기화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충돌처리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</a:t>
                      </a:r>
                    </a:p>
                    <a:p>
                      <a:pPr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시스템 구현</a:t>
                      </a:r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0923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4761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F3C7C02D-4584-4AE0-B190-F07B650B75E8}"/>
              </a:ext>
            </a:extLst>
          </p:cNvPr>
          <p:cNvSpPr txBox="1"/>
          <p:nvPr/>
        </p:nvSpPr>
        <p:spPr>
          <a:xfrm>
            <a:off x="188969" y="66463"/>
            <a:ext cx="4832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j-lt"/>
                <a:ea typeface="넥슨Lv2고딕 Bold" panose="00000800000000000000" pitchFamily="2" charset="-127"/>
              </a:rPr>
              <a:t>3. </a:t>
            </a:r>
            <a:r>
              <a:rPr lang="ko-KR" altLang="en-US" sz="2800" b="1" dirty="0">
                <a:latin typeface="+mj-lt"/>
                <a:ea typeface="넥슨Lv2고딕 Bold" panose="00000800000000000000" pitchFamily="2" charset="-127"/>
              </a:rPr>
              <a:t>역할 분담 및 일정 진행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F5AC48-76EF-4989-9EC5-448684FF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36B7-47A7-487E-A68C-29233A9F7857}" type="slidenum">
              <a:rPr lang="ko-KR" altLang="en-US" smtClean="0"/>
              <a:t>7</a:t>
            </a:fld>
            <a:endParaRPr lang="ko-KR" altLang="en-US"/>
          </a:p>
        </p:txBody>
      </p:sp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8868BFE0-D1A4-40BC-869A-D1C8F625CD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5603116"/>
              </p:ext>
            </p:extLst>
          </p:nvPr>
        </p:nvGraphicFramePr>
        <p:xfrm>
          <a:off x="530527" y="1798509"/>
          <a:ext cx="8996580" cy="4342228"/>
        </p:xfrm>
        <a:graphic>
          <a:graphicData uri="http://schemas.openxmlformats.org/drawingml/2006/table">
            <a:tbl>
              <a:tblPr/>
              <a:tblGrid>
                <a:gridCol w="2445340">
                  <a:extLst>
                    <a:ext uri="{9D8B030D-6E8A-4147-A177-3AD203B41FA5}">
                      <a16:colId xmlns:a16="http://schemas.microsoft.com/office/drawing/2014/main" val="348191854"/>
                    </a:ext>
                  </a:extLst>
                </a:gridCol>
                <a:gridCol w="818905">
                  <a:extLst>
                    <a:ext uri="{9D8B030D-6E8A-4147-A177-3AD203B41FA5}">
                      <a16:colId xmlns:a16="http://schemas.microsoft.com/office/drawing/2014/main" val="3684227025"/>
                    </a:ext>
                  </a:extLst>
                </a:gridCol>
                <a:gridCol w="818905">
                  <a:extLst>
                    <a:ext uri="{9D8B030D-6E8A-4147-A177-3AD203B41FA5}">
                      <a16:colId xmlns:a16="http://schemas.microsoft.com/office/drawing/2014/main" val="62106833"/>
                    </a:ext>
                  </a:extLst>
                </a:gridCol>
                <a:gridCol w="818905">
                  <a:extLst>
                    <a:ext uri="{9D8B030D-6E8A-4147-A177-3AD203B41FA5}">
                      <a16:colId xmlns:a16="http://schemas.microsoft.com/office/drawing/2014/main" val="2017513603"/>
                    </a:ext>
                  </a:extLst>
                </a:gridCol>
                <a:gridCol w="818905">
                  <a:extLst>
                    <a:ext uri="{9D8B030D-6E8A-4147-A177-3AD203B41FA5}">
                      <a16:colId xmlns:a16="http://schemas.microsoft.com/office/drawing/2014/main" val="1335496361"/>
                    </a:ext>
                  </a:extLst>
                </a:gridCol>
                <a:gridCol w="818905">
                  <a:extLst>
                    <a:ext uri="{9D8B030D-6E8A-4147-A177-3AD203B41FA5}">
                      <a16:colId xmlns:a16="http://schemas.microsoft.com/office/drawing/2014/main" val="1375789053"/>
                    </a:ext>
                  </a:extLst>
                </a:gridCol>
                <a:gridCol w="818905">
                  <a:extLst>
                    <a:ext uri="{9D8B030D-6E8A-4147-A177-3AD203B41FA5}">
                      <a16:colId xmlns:a16="http://schemas.microsoft.com/office/drawing/2014/main" val="3090528128"/>
                    </a:ext>
                  </a:extLst>
                </a:gridCol>
                <a:gridCol w="818905">
                  <a:extLst>
                    <a:ext uri="{9D8B030D-6E8A-4147-A177-3AD203B41FA5}">
                      <a16:colId xmlns:a16="http://schemas.microsoft.com/office/drawing/2014/main" val="2856165164"/>
                    </a:ext>
                  </a:extLst>
                </a:gridCol>
                <a:gridCol w="818905">
                  <a:extLst>
                    <a:ext uri="{9D8B030D-6E8A-4147-A177-3AD203B41FA5}">
                      <a16:colId xmlns:a16="http://schemas.microsoft.com/office/drawing/2014/main" val="1670508742"/>
                    </a:ext>
                  </a:extLst>
                </a:gridCol>
              </a:tblGrid>
              <a:tr h="3947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5155085"/>
                  </a:ext>
                </a:extLst>
              </a:tr>
              <a:tr h="3947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리소스 수집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1773546"/>
                  </a:ext>
                </a:extLst>
              </a:tr>
              <a:tr h="3947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클라이언트 프레임워크 구현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7073905"/>
                  </a:ext>
                </a:extLst>
              </a:tr>
              <a:tr h="3947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프레임워크 구현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1274025"/>
                  </a:ext>
                </a:extLst>
              </a:tr>
              <a:tr h="3947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로직 구현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893496"/>
                  </a:ext>
                </a:extLst>
              </a:tr>
              <a:tr h="3947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쉐이더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후처리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445473"/>
                  </a:ext>
                </a:extLst>
              </a:tr>
              <a:tr h="3947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최적화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3686568"/>
                  </a:ext>
                </a:extLst>
              </a:tr>
              <a:tr h="3947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충돌처리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1444199"/>
                  </a:ext>
                </a:extLst>
              </a:tr>
              <a:tr h="3947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&amp;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사운드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430645"/>
                  </a:ext>
                </a:extLst>
              </a:tr>
              <a:tr h="3947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구현 및 동기화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497255"/>
                  </a:ext>
                </a:extLst>
              </a:tr>
              <a:tr h="3947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애니메이션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7603897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0DA964-964D-47FC-BDE5-27E4F032D7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355205"/>
              </p:ext>
            </p:extLst>
          </p:nvPr>
        </p:nvGraphicFramePr>
        <p:xfrm>
          <a:off x="9945131" y="2808374"/>
          <a:ext cx="1929714" cy="1241252"/>
        </p:xfrm>
        <a:graphic>
          <a:graphicData uri="http://schemas.openxmlformats.org/drawingml/2006/table">
            <a:tbl>
              <a:tblPr/>
              <a:tblGrid>
                <a:gridCol w="964857">
                  <a:extLst>
                    <a:ext uri="{9D8B030D-6E8A-4147-A177-3AD203B41FA5}">
                      <a16:colId xmlns:a16="http://schemas.microsoft.com/office/drawing/2014/main" val="3841870185"/>
                    </a:ext>
                  </a:extLst>
                </a:gridCol>
                <a:gridCol w="964857">
                  <a:extLst>
                    <a:ext uri="{9D8B030D-6E8A-4147-A177-3AD203B41FA5}">
                      <a16:colId xmlns:a16="http://schemas.microsoft.com/office/drawing/2014/main" val="951252701"/>
                    </a:ext>
                  </a:extLst>
                </a:gridCol>
              </a:tblGrid>
              <a:tr h="31031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3155300"/>
                  </a:ext>
                </a:extLst>
              </a:tr>
              <a:tr h="31031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원휘재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6202571"/>
                  </a:ext>
                </a:extLst>
              </a:tr>
              <a:tr h="31031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진재혁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666102"/>
                  </a:ext>
                </a:extLst>
              </a:tr>
              <a:tr h="31031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주형탁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504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9516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F3C7C02D-4584-4AE0-B190-F07B650B75E8}"/>
              </a:ext>
            </a:extLst>
          </p:cNvPr>
          <p:cNvSpPr txBox="1"/>
          <p:nvPr/>
        </p:nvSpPr>
        <p:spPr>
          <a:xfrm>
            <a:off x="188969" y="66463"/>
            <a:ext cx="2177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j-lt"/>
                <a:ea typeface="넥슨Lv2고딕 Bold" panose="00000800000000000000" pitchFamily="2" charset="-127"/>
              </a:rPr>
              <a:t>4.</a:t>
            </a:r>
            <a:r>
              <a:rPr lang="ko-KR" altLang="en-US" sz="2800" b="1" dirty="0">
                <a:latin typeface="+mj-lt"/>
                <a:ea typeface="넥슨Lv2고딕 Bold" panose="00000800000000000000" pitchFamily="2" charset="-127"/>
              </a:rPr>
              <a:t> 개발 내용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F5AC48-76EF-4989-9EC5-448684FF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36B7-47A7-487E-A68C-29233A9F7857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45CCB5-43BA-43C5-A837-F5D4F14045CC}"/>
              </a:ext>
            </a:extLst>
          </p:cNvPr>
          <p:cNvSpPr txBox="1"/>
          <p:nvPr/>
        </p:nvSpPr>
        <p:spPr>
          <a:xfrm>
            <a:off x="1070434" y="594307"/>
            <a:ext cx="2287908" cy="369332"/>
          </a:xfrm>
          <a:prstGeom prst="rect">
            <a:avLst/>
          </a:prstGeom>
          <a:solidFill>
            <a:srgbClr val="65DA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9A0F6-2A6A-429D-B59C-0649C5D6A27B}"/>
              </a:ext>
            </a:extLst>
          </p:cNvPr>
          <p:cNvSpPr txBox="1"/>
          <p:nvPr/>
        </p:nvSpPr>
        <p:spPr>
          <a:xfrm>
            <a:off x="9389496" y="5655638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실제 게임 내 모습</a:t>
            </a:r>
          </a:p>
        </p:txBody>
      </p:sp>
      <p:pic>
        <p:nvPicPr>
          <p:cNvPr id="9" name="Picture 8" descr="Tokyo Marui M4A1 carbine Gas blow back machine gun Assault rifle Free –  GunMani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833" y="2611177"/>
            <a:ext cx="2948858" cy="125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A178945-AF56-4A16-903F-0B20FFEE8FA7}"/>
              </a:ext>
            </a:extLst>
          </p:cNvPr>
          <p:cNvSpPr txBox="1"/>
          <p:nvPr/>
        </p:nvSpPr>
        <p:spPr>
          <a:xfrm>
            <a:off x="4913409" y="3986051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무기</a:t>
            </a:r>
            <a:r>
              <a:rPr lang="en-US" altLang="ko-KR" dirty="0"/>
              <a:t>: </a:t>
            </a:r>
            <a:r>
              <a:rPr lang="ko-KR" altLang="en-US" dirty="0"/>
              <a:t>자동소총</a:t>
            </a:r>
          </a:p>
        </p:txBody>
      </p:sp>
      <p:graphicFrame>
        <p:nvGraphicFramePr>
          <p:cNvPr id="27" name="표 4">
            <a:extLst>
              <a:ext uri="{FF2B5EF4-FFF2-40B4-BE49-F238E27FC236}">
                <a16:creationId xmlns:a16="http://schemas.microsoft.com/office/drawing/2014/main" id="{CC0F4D66-ACD4-4593-A934-7F791E331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913608"/>
              </p:ext>
            </p:extLst>
          </p:nvPr>
        </p:nvGraphicFramePr>
        <p:xfrm>
          <a:off x="6555832" y="3255123"/>
          <a:ext cx="1865718" cy="91559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32859">
                  <a:extLst>
                    <a:ext uri="{9D8B030D-6E8A-4147-A177-3AD203B41FA5}">
                      <a16:colId xmlns:a16="http://schemas.microsoft.com/office/drawing/2014/main" val="1860171138"/>
                    </a:ext>
                  </a:extLst>
                </a:gridCol>
                <a:gridCol w="932859">
                  <a:extLst>
                    <a:ext uri="{9D8B030D-6E8A-4147-A177-3AD203B41FA5}">
                      <a16:colId xmlns:a16="http://schemas.microsoft.com/office/drawing/2014/main" val="2093314817"/>
                    </a:ext>
                  </a:extLst>
                </a:gridCol>
              </a:tblGrid>
              <a:tr h="3051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발사 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초당 </a:t>
                      </a:r>
                      <a:r>
                        <a:rPr lang="en-US" altLang="ko-KR" sz="1100" dirty="0"/>
                        <a:t>5</a:t>
                      </a:r>
                      <a:r>
                        <a:rPr lang="ko-KR" altLang="en-US" sz="1100" dirty="0"/>
                        <a:t>발</a:t>
                      </a:r>
                      <a:endParaRPr lang="en-US" altLang="ko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896921"/>
                  </a:ext>
                </a:extLst>
              </a:tr>
              <a:tr h="3051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공격력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781322"/>
                  </a:ext>
                </a:extLst>
              </a:tr>
              <a:tr h="3051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탄창 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30</a:t>
                      </a:r>
                      <a:r>
                        <a:rPr lang="ko-KR" altLang="en-US" sz="1100" dirty="0"/>
                        <a:t>발</a:t>
                      </a:r>
                      <a:endParaRPr lang="en-US" altLang="ko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909802"/>
                  </a:ext>
                </a:extLst>
              </a:tr>
            </a:tbl>
          </a:graphicData>
        </a:graphic>
      </p:graphicFrame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3C8E3027-ED3D-4735-90F7-7898214368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071836"/>
              </p:ext>
            </p:extLst>
          </p:nvPr>
        </p:nvGraphicFramePr>
        <p:xfrm>
          <a:off x="4539833" y="5581224"/>
          <a:ext cx="1865718" cy="5181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32859">
                  <a:extLst>
                    <a:ext uri="{9D8B030D-6E8A-4147-A177-3AD203B41FA5}">
                      <a16:colId xmlns:a16="http://schemas.microsoft.com/office/drawing/2014/main" val="1860171138"/>
                    </a:ext>
                  </a:extLst>
                </a:gridCol>
                <a:gridCol w="932859">
                  <a:extLst>
                    <a:ext uri="{9D8B030D-6E8A-4147-A177-3AD203B41FA5}">
                      <a16:colId xmlns:a16="http://schemas.microsoft.com/office/drawing/2014/main" val="2093314817"/>
                    </a:ext>
                  </a:extLst>
                </a:gridCol>
              </a:tblGrid>
              <a:tr h="2448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체력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100</a:t>
                      </a:r>
                      <a:endParaRPr lang="ko-KR" altLang="en-US" sz="11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203362"/>
                  </a:ext>
                </a:extLst>
              </a:tr>
              <a:tr h="2448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이동속도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2m/s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527838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7B2A4AF6-48B7-4F39-AE5E-E6EE0D3E7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273" y="1343550"/>
            <a:ext cx="3218941" cy="49201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DF392EF-118C-44A0-BD7C-04D0617AD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4065" y="1364631"/>
            <a:ext cx="3148245" cy="412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40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F3C7C02D-4584-4AE0-B190-F07B650B75E8}"/>
              </a:ext>
            </a:extLst>
          </p:cNvPr>
          <p:cNvSpPr txBox="1"/>
          <p:nvPr/>
        </p:nvSpPr>
        <p:spPr>
          <a:xfrm>
            <a:off x="188969" y="66463"/>
            <a:ext cx="2177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j-lt"/>
                <a:ea typeface="넥슨Lv2고딕 Bold" panose="00000800000000000000" pitchFamily="2" charset="-127"/>
              </a:rPr>
              <a:t>4.</a:t>
            </a:r>
            <a:r>
              <a:rPr lang="ko-KR" altLang="en-US" sz="2800" b="1" dirty="0">
                <a:latin typeface="+mj-lt"/>
                <a:ea typeface="넥슨Lv2고딕 Bold" panose="00000800000000000000" pitchFamily="2" charset="-127"/>
              </a:rPr>
              <a:t> 개발 내용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F5AC48-76EF-4989-9EC5-448684FF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36B7-47A7-487E-A68C-29233A9F7857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45CCB5-43BA-43C5-A837-F5D4F14045CC}"/>
              </a:ext>
            </a:extLst>
          </p:cNvPr>
          <p:cNvSpPr txBox="1"/>
          <p:nvPr/>
        </p:nvSpPr>
        <p:spPr>
          <a:xfrm>
            <a:off x="1070434" y="594307"/>
            <a:ext cx="1744762" cy="369332"/>
          </a:xfrm>
          <a:prstGeom prst="rect">
            <a:avLst/>
          </a:prstGeom>
          <a:solidFill>
            <a:srgbClr val="65DA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몬스터</a:t>
            </a: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F172137E-6F10-434E-A483-A6DF6081EA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026143"/>
              </p:ext>
            </p:extLst>
          </p:nvPr>
        </p:nvGraphicFramePr>
        <p:xfrm>
          <a:off x="2152464" y="1578606"/>
          <a:ext cx="2956018" cy="1850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009">
                  <a:extLst>
                    <a:ext uri="{9D8B030D-6E8A-4147-A177-3AD203B41FA5}">
                      <a16:colId xmlns:a16="http://schemas.microsoft.com/office/drawing/2014/main" val="927270581"/>
                    </a:ext>
                  </a:extLst>
                </a:gridCol>
                <a:gridCol w="1478009">
                  <a:extLst>
                    <a:ext uri="{9D8B030D-6E8A-4147-A177-3AD203B41FA5}">
                      <a16:colId xmlns:a16="http://schemas.microsoft.com/office/drawing/2014/main" val="1624313903"/>
                    </a:ext>
                  </a:extLst>
                </a:gridCol>
              </a:tblGrid>
              <a:tr h="462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용암 정령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953949"/>
                  </a:ext>
                </a:extLst>
              </a:tr>
              <a:tr h="462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체력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587733"/>
                  </a:ext>
                </a:extLst>
              </a:tr>
              <a:tr h="462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이동속도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1m/s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284962"/>
                  </a:ext>
                </a:extLst>
              </a:tr>
              <a:tr h="462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공격 방식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원거리 공격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780494"/>
                  </a:ext>
                </a:extLst>
              </a:tr>
            </a:tbl>
          </a:graphicData>
        </a:graphic>
      </p:graphicFrame>
      <p:graphicFrame>
        <p:nvGraphicFramePr>
          <p:cNvPr id="15" name="표 4">
            <a:extLst>
              <a:ext uri="{FF2B5EF4-FFF2-40B4-BE49-F238E27FC236}">
                <a16:creationId xmlns:a16="http://schemas.microsoft.com/office/drawing/2014/main" id="{E10F5B96-3011-4E63-B4A8-9135B3189B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877220"/>
              </p:ext>
            </p:extLst>
          </p:nvPr>
        </p:nvGraphicFramePr>
        <p:xfrm>
          <a:off x="8429999" y="2512474"/>
          <a:ext cx="3560474" cy="23959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0237">
                  <a:extLst>
                    <a:ext uri="{9D8B030D-6E8A-4147-A177-3AD203B41FA5}">
                      <a16:colId xmlns:a16="http://schemas.microsoft.com/office/drawing/2014/main" val="927270581"/>
                    </a:ext>
                  </a:extLst>
                </a:gridCol>
                <a:gridCol w="1780237">
                  <a:extLst>
                    <a:ext uri="{9D8B030D-6E8A-4147-A177-3AD203B41FA5}">
                      <a16:colId xmlns:a16="http://schemas.microsoft.com/office/drawing/2014/main" val="1624313903"/>
                    </a:ext>
                  </a:extLst>
                </a:gridCol>
              </a:tblGrid>
              <a:tr h="5806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/>
                        <a:t>골렘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953949"/>
                  </a:ext>
                </a:extLst>
              </a:tr>
              <a:tr h="4634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체력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587733"/>
                  </a:ext>
                </a:extLst>
              </a:tr>
              <a:tr h="4767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이동속도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3.5m/s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284962"/>
                  </a:ext>
                </a:extLst>
              </a:tr>
              <a:tr h="4389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근접 공격 방식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휘둘러치기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780494"/>
                  </a:ext>
                </a:extLst>
              </a:tr>
              <a:tr h="4361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원거리 공격 방식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땅찍기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56328"/>
                  </a:ext>
                </a:extLst>
              </a:tr>
            </a:tbl>
          </a:graphicData>
        </a:graphic>
      </p:graphicFrame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B0F12234-3DE2-4CEE-9854-3FAA84B2AB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516838"/>
              </p:ext>
            </p:extLst>
          </p:nvPr>
        </p:nvGraphicFramePr>
        <p:xfrm>
          <a:off x="2367190" y="4354198"/>
          <a:ext cx="2741292" cy="2027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0646">
                  <a:extLst>
                    <a:ext uri="{9D8B030D-6E8A-4147-A177-3AD203B41FA5}">
                      <a16:colId xmlns:a16="http://schemas.microsoft.com/office/drawing/2014/main" val="927270581"/>
                    </a:ext>
                  </a:extLst>
                </a:gridCol>
                <a:gridCol w="1370646">
                  <a:extLst>
                    <a:ext uri="{9D8B030D-6E8A-4147-A177-3AD203B41FA5}">
                      <a16:colId xmlns:a16="http://schemas.microsoft.com/office/drawing/2014/main" val="1624313903"/>
                    </a:ext>
                  </a:extLst>
                </a:gridCol>
              </a:tblGrid>
              <a:tr h="462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해골기사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953949"/>
                  </a:ext>
                </a:extLst>
              </a:tr>
              <a:tr h="462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체력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587733"/>
                  </a:ext>
                </a:extLst>
              </a:tr>
              <a:tr h="462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이동속도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2m/s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284962"/>
                  </a:ext>
                </a:extLst>
              </a:tr>
              <a:tr h="462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공격 방식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근접하여 때리기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78049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31351AF2-5D02-4A75-846A-D7F580DFC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86" y="1404811"/>
            <a:ext cx="1486989" cy="21921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58C5480-710A-40B0-89FF-67F234150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482" y="2263744"/>
            <a:ext cx="3263527" cy="28366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5E9CF8-7647-4F57-A0A5-4782DC1B6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70" y="3935102"/>
            <a:ext cx="2050020" cy="240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802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11408</TotalTime>
  <Words>507</Words>
  <Application>Microsoft Office PowerPoint</Application>
  <PresentationFormat>와이드스크린</PresentationFormat>
  <Paragraphs>247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메이플스토리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 cs</dc:creator>
  <cp:lastModifiedBy>주 형탁</cp:lastModifiedBy>
  <cp:revision>1370</cp:revision>
  <dcterms:created xsi:type="dcterms:W3CDTF">2020-09-27T14:58:42Z</dcterms:created>
  <dcterms:modified xsi:type="dcterms:W3CDTF">2021-05-12T04:54:15Z</dcterms:modified>
</cp:coreProperties>
</file>